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5" r:id="rId2"/>
    <p:sldId id="332" r:id="rId3"/>
    <p:sldId id="377" r:id="rId4"/>
    <p:sldId id="394" r:id="rId5"/>
    <p:sldId id="392" r:id="rId6"/>
    <p:sldId id="393" r:id="rId7"/>
    <p:sldId id="386" r:id="rId8"/>
    <p:sldId id="337" r:id="rId9"/>
    <p:sldId id="381" r:id="rId10"/>
    <p:sldId id="359" r:id="rId11"/>
    <p:sldId id="387" r:id="rId12"/>
    <p:sldId id="382" r:id="rId13"/>
    <p:sldId id="358" r:id="rId14"/>
    <p:sldId id="383" r:id="rId15"/>
    <p:sldId id="370" r:id="rId16"/>
    <p:sldId id="366" r:id="rId17"/>
    <p:sldId id="384" r:id="rId18"/>
    <p:sldId id="341" r:id="rId19"/>
    <p:sldId id="396" r:id="rId20"/>
    <p:sldId id="395" r:id="rId21"/>
    <p:sldId id="351" r:id="rId22"/>
  </p:sldIdLst>
  <p:sldSz cx="9144000" cy="6858000" type="screen4x3"/>
  <p:notesSz cx="6797675" cy="9928225"/>
  <p:custShowLst>
    <p:custShow name="Vlastní prezentace 1" id="0">
      <p:sldLst>
        <p:sld r:id="rId2"/>
      </p:sldLst>
    </p:custShow>
  </p:custShow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13B64459-EFAB-4B3F-95AF-22CD5C3F3E3A}">
          <p14:sldIdLst>
            <p14:sldId id="265"/>
            <p14:sldId id="332"/>
            <p14:sldId id="377"/>
            <p14:sldId id="394"/>
            <p14:sldId id="392"/>
            <p14:sldId id="393"/>
            <p14:sldId id="386"/>
            <p14:sldId id="337"/>
            <p14:sldId id="381"/>
            <p14:sldId id="359"/>
            <p14:sldId id="387"/>
            <p14:sldId id="382"/>
            <p14:sldId id="358"/>
            <p14:sldId id="383"/>
            <p14:sldId id="370"/>
            <p14:sldId id="366"/>
            <p14:sldId id="384"/>
            <p14:sldId id="341"/>
            <p14:sldId id="396"/>
            <p14:sldId id="395"/>
            <p14:sldId id="3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214E"/>
    <a:srgbClr val="15046E"/>
    <a:srgbClr val="414F98"/>
    <a:srgbClr val="009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418" autoAdjust="0"/>
  </p:normalViewPr>
  <p:slideViewPr>
    <p:cSldViewPr>
      <p:cViewPr varScale="1">
        <p:scale>
          <a:sx n="114" d="100"/>
          <a:sy n="114" d="100"/>
        </p:scale>
        <p:origin x="159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4619B-7D36-4805-BB47-39E1691517CD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4F1DD-0780-4DE1-B4EF-8A4461009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06883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8C120-359C-4BA0-98DD-0AB1B1F29F06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D5E74-A817-4944-822B-20757AAB6C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18723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3432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26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935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7568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51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55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511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264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8536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26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411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264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5055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26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414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640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254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970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552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626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993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4D1-A65A-47CD-865B-55B28E02713D}" type="datetime1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11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83D7-B02E-4A36-9A43-C6B65FE68AD9}" type="datetime1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06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9DA5-E4D7-4EB0-8D96-C736903C9763}" type="datetime1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87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02C2-4355-471E-9F4A-616F20C1BDCF}" type="datetime1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61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B4F51-98B1-4DCD-8BE3-A5E7C2C43EAB}" type="datetime1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53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FA804-DDB7-4902-8781-25DC6D5935E7}" type="datetime1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4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A2F59-4921-4A8E-8B2C-B58D98EAEFB8}" type="datetime1">
              <a:rPr lang="cs-CZ" smtClean="0"/>
              <a:t>27.02.2022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74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6D44-A5D2-4E26-AF58-B73D29B51632}" type="datetime1">
              <a:rPr lang="cs-CZ" smtClean="0"/>
              <a:t>27.02.2022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45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9E821-78DA-4BAA-A30B-1A6650B3F877}" type="datetime1">
              <a:rPr lang="cs-CZ" smtClean="0"/>
              <a:t>27.02.2022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10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D9FE-BE95-4A8B-A504-2AD75181129A}" type="datetime1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00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3A0-0887-4BCC-8C54-5EC458AA1147}" type="datetime1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9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6172F-65C0-4FDE-B261-2B26F7B81FD2}" type="datetime1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95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115591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070" y="101950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826" y="1115591"/>
            <a:ext cx="4500348" cy="3243516"/>
          </a:xfrm>
          <a:prstGeom prst="rect">
            <a:avLst/>
          </a:prstGeom>
        </p:spPr>
      </p:pic>
      <p:sp>
        <p:nvSpPr>
          <p:cNvPr id="17" name="Zástupný symbol pro obsah 2"/>
          <p:cNvSpPr>
            <a:spLocks noGrp="1"/>
          </p:cNvSpPr>
          <p:nvPr>
            <p:ph idx="1"/>
          </p:nvPr>
        </p:nvSpPr>
        <p:spPr>
          <a:xfrm>
            <a:off x="457200" y="4450551"/>
            <a:ext cx="8229600" cy="789109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cs-CZ" sz="4000" b="1" cap="all" dirty="0">
                <a:solidFill>
                  <a:schemeClr val="bg1"/>
                </a:solidFill>
              </a:rPr>
              <a:t>Místní akční plán ORP Ostrava II</a:t>
            </a:r>
            <a:endParaRPr lang="cs-CZ" sz="4000" b="1" dirty="0"/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457200" y="5106463"/>
            <a:ext cx="8229600" cy="8872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cs-CZ" sz="1600" b="1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755576" y="5733256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2400" b="1" dirty="0">
                <a:solidFill>
                  <a:schemeClr val="bg1"/>
                </a:solidFill>
              </a:rPr>
              <a:t>dne: 24.02.2022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1115616" y="5196177"/>
            <a:ext cx="7272808" cy="537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b="1" dirty="0">
                <a:solidFill>
                  <a:schemeClr val="bg1"/>
                </a:solidFill>
              </a:rPr>
              <a:t>9. jednání Řídícího výboru MAP II</a:t>
            </a:r>
            <a:endParaRPr lang="cs-CZ" b="1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B834423A-BE23-4A13-B2F1-A2777EC2B3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45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900"/>
              </a:spcAft>
            </a:pPr>
            <a:r>
              <a:rPr lang="cs-CZ" sz="2400" b="1" dirty="0">
                <a:solidFill>
                  <a:schemeClr val="bg1"/>
                </a:solidFill>
              </a:rPr>
              <a:t>2.2 Aktivity realizované v průběhu posledního monitorovací období</a:t>
            </a:r>
          </a:p>
          <a:p>
            <a:pPr>
              <a:lnSpc>
                <a:spcPct val="120000"/>
              </a:lnSpc>
            </a:pPr>
            <a:endParaRPr lang="cs-CZ" sz="1200" b="1" dirty="0">
              <a:solidFill>
                <a:srgbClr val="FFFF00"/>
              </a:solidFill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FFFF00"/>
                </a:solidFill>
              </a:rPr>
              <a:t>Podpora čtenářské gramotnosti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vytvoření pozice Expert čtenářské gramotnosti - školní knihovník – 6 měsíců, pro 10 ZŠ, DPP 20 hod/</a:t>
            </a:r>
            <a:r>
              <a:rPr lang="cs-CZ" dirty="0" err="1">
                <a:solidFill>
                  <a:schemeClr val="bg1"/>
                </a:solidFill>
              </a:rPr>
              <a:t>měs</a:t>
            </a:r>
            <a:r>
              <a:rPr lang="cs-CZ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vytvoření pozice Metodik školních knihovníků – 6 měsíců, DPP, 20 hod/</a:t>
            </a:r>
            <a:r>
              <a:rPr lang="cs-CZ" dirty="0" err="1">
                <a:solidFill>
                  <a:schemeClr val="bg1"/>
                </a:solidFill>
              </a:rPr>
              <a:t>měs</a:t>
            </a:r>
            <a:r>
              <a:rPr lang="cs-CZ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vzdělávací kurzy pro školní knihovníky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besedy se spisovateli v MŠ a ZŠ – A. Vašíček, L. Rožnovská, Z. Pospíšilová –  19 ZŠ, 18 MŠ </a:t>
            </a:r>
          </a:p>
          <a:p>
            <a:pPr>
              <a:lnSpc>
                <a:spcPct val="120000"/>
              </a:lnSpc>
            </a:pPr>
            <a:endParaRPr lang="cs-CZ" sz="10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FF00"/>
                </a:solidFill>
              </a:rPr>
              <a:t>Polytechnické workshopy pro žáky ZŠ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zapojeno 13 ZŠ, každé škole poskytnuto 3-5 workshopů pro skupinku 25 žáků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práce se dřeven, </a:t>
            </a:r>
            <a:r>
              <a:rPr lang="cs-CZ" dirty="0" err="1">
                <a:solidFill>
                  <a:schemeClr val="bg1"/>
                </a:solidFill>
              </a:rPr>
              <a:t>elektrostavebnicemi</a:t>
            </a:r>
            <a:r>
              <a:rPr lang="cs-CZ" dirty="0">
                <a:solidFill>
                  <a:schemeClr val="bg1"/>
                </a:solidFill>
              </a:rPr>
              <a:t>, chemické pokusy- Kouzelný oxid, matematické modelování, mobilní planetárium, robo den aj.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FFFF00"/>
                </a:solidFill>
              </a:rPr>
              <a:t>Podpora výuky hry šachu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seminář Jak učit děti hrát šachy, série 3 workshopů výuky hry šachu pro MŠ a ZŠ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AF0DBCA-E65B-4BF0-B77F-BDCAE6E0D3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2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FFFF00"/>
                </a:solidFill>
              </a:rPr>
              <a:t>Podpora jazykového vzdělávání</a:t>
            </a: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rodilí mluvčí do škol – RJ, ŠJ - zapojeno 19 ZŠ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sz="1000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FFFF00"/>
                </a:solidFill>
              </a:rPr>
              <a:t>Podpora matematické gramotnosti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workshop Finanční svoboda – zapojeno 6 ZŠ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rozvoj číselných představ Hejného metodou pro MŠ, rozvoj prostorových představ Hejného metodou pro MŠ – 40 pedagogů z 20 MŠ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zakoupení metodik pro MŠ k Hejného metodě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sz="10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FF00"/>
                </a:solidFill>
              </a:rPr>
              <a:t>Webináře pro rodiče a zák. zástupce dětí a žáků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Jak pomoci dítěti k přirozenému přechodu z předškolního vzdělávání do základního vzdělávání, Dítě v normě a mimo normu, Rozvoj řeči u dětí v raném a předškolním věku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sz="10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FFFF00"/>
                </a:solidFill>
              </a:rPr>
              <a:t>Podpora předškolního vzdělávání a péče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exkurze v MŠ Hudcova Brno – Skutečně zdravá škola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FF00"/>
                </a:solidFill>
              </a:rPr>
              <a:t>Webináře pro ředitele a zřizovatele </a:t>
            </a:r>
            <a:r>
              <a:rPr lang="cs-CZ" dirty="0">
                <a:solidFill>
                  <a:schemeClr val="bg1"/>
                </a:solidFill>
              </a:rPr>
              <a:t>s JUDr. Hanou Polákovou – 2x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Ø"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1F7367B-E24A-4BAB-BC4C-9DDA99312C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6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7" name="Zástupný symbol pro obsah 2"/>
          <p:cNvSpPr>
            <a:spLocks noGrp="1"/>
          </p:cNvSpPr>
          <p:nvPr>
            <p:ph idx="1"/>
          </p:nvPr>
        </p:nvSpPr>
        <p:spPr>
          <a:xfrm>
            <a:off x="0" y="1100005"/>
            <a:ext cx="9144000" cy="5174073"/>
          </a:xfrm>
        </p:spPr>
        <p:txBody>
          <a:bodyPr anchor="t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400" b="1" dirty="0">
                <a:solidFill>
                  <a:schemeClr val="bg1"/>
                </a:solidFill>
              </a:rPr>
              <a:t>2.3 Informace vedoucích pracovních skupin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1200" b="1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</a:rPr>
              <a:t>předškolní vzdělávání a péče – Mgr. Iva </a:t>
            </a:r>
            <a:r>
              <a:rPr lang="cs-CZ" sz="2000" dirty="0" err="1">
                <a:solidFill>
                  <a:schemeClr val="bg1"/>
                </a:solidFill>
              </a:rPr>
              <a:t>Chadzipanajotidisová</a:t>
            </a:r>
            <a:endParaRPr lang="cs-CZ" sz="20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</a:rPr>
              <a:t>čtenářská gramotnost – Mgr. Libuše Přikrylová, MBA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</a:rPr>
              <a:t>kariérové poradenství – Ing. Milan Chalupa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</a:rPr>
              <a:t>rovné příležitosti ve vzdělávání – Mgr. Zuzana Škapová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</a:rPr>
              <a:t>financování - RNDr. Jan Veřmiřovský, Ph.D.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chemeClr val="bg1"/>
                </a:solidFill>
              </a:rPr>
              <a:t>matematická gramotnost – Mgr. Iva Májková</a:t>
            </a:r>
            <a:endParaRPr lang="cs-CZ" sz="20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cs-CZ" sz="2000" b="1" dirty="0">
              <a:solidFill>
                <a:schemeClr val="bg1"/>
              </a:solidFill>
            </a:endParaRPr>
          </a:p>
          <a:p>
            <a:pPr marL="0" lvl="1" indent="0" algn="ctr">
              <a:spcAft>
                <a:spcPts val="600"/>
              </a:spcAft>
              <a:buNone/>
              <a:tabLst>
                <a:tab pos="358775" algn="l"/>
              </a:tabLst>
            </a:pP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spcAft>
                <a:spcPts val="600"/>
              </a:spcAft>
              <a:buNone/>
              <a:tabLst>
                <a:tab pos="358775" algn="l"/>
              </a:tabLst>
            </a:pPr>
            <a:r>
              <a:rPr lang="cs-CZ" altLang="cs-CZ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členů  ŘV MAP ORP Ostrava II</a:t>
            </a:r>
            <a:endParaRPr lang="cs-CZ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spcAft>
                <a:spcPts val="900"/>
              </a:spcAft>
              <a:buNone/>
            </a:pPr>
            <a:r>
              <a:rPr lang="cs-CZ" sz="2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Usnesení č. 3</a:t>
            </a:r>
            <a:r>
              <a:rPr lang="cs-CZ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Řídící výbor projektu MAP ORP Ostrava II bere na vědomí informace o průběhu realizace projektu MAP ORP Ostrava II</a:t>
            </a:r>
            <a:endParaRPr lang="cs-CZ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2800" b="1" dirty="0"/>
          </a:p>
        </p:txBody>
      </p:sp>
      <p:pic>
        <p:nvPicPr>
          <p:cNvPr id="4098" name="Picture 2" descr="Meeting, Business, Brainstorming, Brainstor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88840"/>
            <a:ext cx="2845690" cy="206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F6EF82F-17DF-4DBB-B32F-6218703B8E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27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29914" y="1100005"/>
            <a:ext cx="9114085" cy="5174073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cs-CZ" b="1" dirty="0">
                <a:solidFill>
                  <a:schemeClr val="bg1"/>
                </a:solidFill>
              </a:rPr>
              <a:t>3. Schválení strategických dokumentů</a:t>
            </a:r>
          </a:p>
          <a:p>
            <a:pPr marL="185738" indent="-185738"/>
            <a:endParaRPr lang="cs-CZ" sz="1900" b="1" dirty="0">
              <a:solidFill>
                <a:schemeClr val="bg1"/>
              </a:solidFill>
            </a:endParaRPr>
          </a:p>
          <a:p>
            <a:pPr marL="0" lvl="1" indent="0" algn="ctr">
              <a:spcAft>
                <a:spcPts val="600"/>
              </a:spcAft>
              <a:buNone/>
              <a:tabLst>
                <a:tab pos="541338" algn="l"/>
              </a:tabLst>
            </a:pPr>
            <a:endParaRPr lang="cs-CZ" altLang="cs-CZ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9151ADA-4EBA-43F2-9D60-E8D75E856D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75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29914" y="1100005"/>
            <a:ext cx="9114085" cy="5174073"/>
          </a:xfrm>
        </p:spPr>
        <p:txBody>
          <a:bodyPr anchor="t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400" b="1" dirty="0">
                <a:solidFill>
                  <a:schemeClr val="bg1"/>
                </a:solidFill>
              </a:rPr>
              <a:t>3.1 Schválení finální podoby Strategického plánu rozvoje vzdělávání ORP Ostrava do roku 2023 včetně jeho příloh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sz="1200" b="1" dirty="0">
              <a:solidFill>
                <a:schemeClr val="bg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800" dirty="0">
                <a:solidFill>
                  <a:schemeClr val="bg1"/>
                </a:solidFill>
              </a:rPr>
              <a:t>dokument se skládá z:</a:t>
            </a:r>
            <a:endParaRPr lang="cs-CZ" sz="1800" dirty="0">
              <a:solidFill>
                <a:srgbClr val="FFC000"/>
              </a:solidFill>
            </a:endParaRP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aktualizované analytické části</a:t>
            </a: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aktualizované strategické části (Strategický rámec priorit MAP do roku 2023)</a:t>
            </a:r>
            <a:endParaRPr lang="cs-CZ" altLang="cs-CZ" sz="1800" dirty="0">
              <a:solidFill>
                <a:schemeClr val="bg1"/>
              </a:solidFill>
              <a:highlight>
                <a:srgbClr val="00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přílohy: 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Příloha č. 1 Podrobnější informace o strategických dokumentech týkajících se školství a vzdělávání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Příloha č. 2 Místní plán inkluze, 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Příloha č. 3 Demografická studie.., </a:t>
            </a:r>
          </a:p>
          <a:p>
            <a:pPr marL="74295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Příloha č. 4 Přehled investičních potřeb - Strategický rámec MAP ORP Ostrava</a:t>
            </a:r>
            <a:endParaRPr lang="cs-CZ" altLang="cs-CZ" sz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541338" algn="l"/>
              </a:tabLst>
            </a:pPr>
            <a:endParaRPr lang="cs-CZ" altLang="cs-CZ" sz="1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541338" algn="l"/>
              </a:tabLst>
            </a:pP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541338" algn="l"/>
              </a:tabLst>
            </a:pPr>
            <a:r>
              <a:rPr lang="cs-CZ" altLang="cs-CZ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členů  ŘV MAP ORP Ostrava II</a:t>
            </a: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cs-CZ" altLang="cs-CZ" sz="2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Usnesení č. 4: </a:t>
            </a:r>
            <a:r>
              <a:rPr lang="cs-CZ" sz="2000" dirty="0">
                <a:solidFill>
                  <a:srgbClr val="FFFF00"/>
                </a:solidFill>
              </a:rPr>
              <a:t>Řídící výbor projektu MAP ORP Ostrava II schvaluje Strategický plán rozvoje vzdělávání ORP Ostrava do roku 2023 včetně jeho příloh</a:t>
            </a:r>
            <a:endParaRPr lang="cs-CZ" altLang="cs-CZ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622262E-CA26-4DAC-88D3-872AC16463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162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29914" y="1100005"/>
            <a:ext cx="9114085" cy="5174073"/>
          </a:xfrm>
        </p:spPr>
        <p:txBody>
          <a:bodyPr anchor="t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400" b="1" dirty="0">
                <a:solidFill>
                  <a:schemeClr val="bg1"/>
                </a:solidFill>
              </a:rPr>
              <a:t>3.2 Schválení Akčního plánu rozvoje vzdělávání ORP Ostrava na období od 1.1.2022 do 30.6.2023 a Akčního ročního plánu aktivit na rok 2022 – 30.06.2023</a:t>
            </a: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  <a:tabLst>
                <a:tab pos="358775" algn="l"/>
              </a:tabLst>
            </a:pPr>
            <a:endParaRPr lang="cs-CZ" altLang="cs-CZ" sz="18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358775" algn="l"/>
              </a:tabLst>
            </a:pPr>
            <a:r>
              <a:rPr lang="cs-CZ" altLang="cs-CZ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aktualizace úkolů pracovními skupinami, sběr projektů ze škol – 09-11/2021</a:t>
            </a:r>
          </a:p>
          <a:p>
            <a:pPr marL="285750" lvl="1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358775" algn="l"/>
              </a:tabLst>
            </a:pPr>
            <a:r>
              <a:rPr lang="cs-CZ" altLang="cs-CZ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projednáno PS 11-12/2021</a:t>
            </a:r>
          </a:p>
          <a:p>
            <a:pPr marL="285750" lvl="1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358775" algn="l"/>
              </a:tabLst>
            </a:pPr>
            <a:endParaRPr lang="cs-CZ" altLang="cs-CZ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358775" algn="l"/>
              </a:tabLst>
            </a:pP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358775" algn="l"/>
              </a:tabLst>
            </a:pPr>
            <a:endParaRPr lang="cs-CZ" altLang="cs-CZ" sz="12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358775" algn="l"/>
              </a:tabLst>
            </a:pPr>
            <a:endParaRPr lang="cs-CZ" altLang="cs-CZ" sz="12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358775" algn="l"/>
              </a:tabLst>
            </a:pPr>
            <a:r>
              <a:rPr lang="cs-CZ" altLang="cs-CZ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členů  ŘV MAP ORP Ostrava II </a:t>
            </a:r>
            <a:endParaRPr lang="cs-CZ" sz="2000" b="1" dirty="0">
              <a:solidFill>
                <a:schemeClr val="bg1"/>
              </a:solidFill>
            </a:endParaRPr>
          </a:p>
          <a:p>
            <a:pPr marL="0" lvl="1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cs-CZ" altLang="cs-CZ" sz="2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Usnesení č. 5: </a:t>
            </a:r>
            <a:r>
              <a:rPr lang="cs-CZ" altLang="cs-CZ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Řídící výbor projektu MAP ORP Ostrava II schvaluje Akční plán rozvoje vzdělávání ORP Ostrava na období od 01.01.2022 do 30.06.2023 a Akční roční plán aktivit na rok 2022 – 30.6.2023</a:t>
            </a:r>
          </a:p>
          <a:p>
            <a:pPr marL="0" lvl="1" indent="0" algn="ctr">
              <a:spcAft>
                <a:spcPts val="600"/>
              </a:spcAft>
              <a:buNone/>
              <a:tabLst>
                <a:tab pos="358775" algn="l"/>
              </a:tabLst>
            </a:pPr>
            <a:endParaRPr lang="cs-CZ" altLang="cs-CZ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2BC06EE-64B2-42D2-90BF-9C7B7CECE0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70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 indent="-365125" algn="ctr">
              <a:spcAft>
                <a:spcPts val="1200"/>
              </a:spcAft>
              <a:tabLst>
                <a:tab pos="541338" algn="l"/>
              </a:tabLst>
            </a:pPr>
            <a:endParaRPr lang="cs-CZ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65125" algn="ctr">
              <a:spcAft>
                <a:spcPts val="1200"/>
              </a:spcAft>
              <a:tabLst>
                <a:tab pos="541338" algn="l"/>
              </a:tabLst>
            </a:pPr>
            <a:endParaRPr lang="cs-CZ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65125" algn="ctr">
              <a:spcAft>
                <a:spcPts val="1200"/>
              </a:spcAft>
              <a:tabLst>
                <a:tab pos="541338" algn="l"/>
              </a:tabLst>
            </a:pPr>
            <a:endParaRPr lang="cs-CZ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65125" algn="ctr">
              <a:spcAft>
                <a:spcPts val="1200"/>
              </a:spcAft>
              <a:tabLst>
                <a:tab pos="541338" algn="l"/>
              </a:tabLst>
            </a:pPr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cs-CZ" sz="3200" b="1" dirty="0">
                <a:solidFill>
                  <a:schemeClr val="bg1"/>
                </a:solidFill>
              </a:rPr>
              <a:t>Evaluace projektu</a:t>
            </a:r>
            <a:endParaRPr lang="cs-CZ" altLang="cs-CZ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42F39F0E-F985-479D-AE09-299BB82A01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6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Evaluační zpráva č. 5 (týká se průběhu a přínosu projektu MAP)</a:t>
            </a:r>
          </a:p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Evaluační zpráva č. 6 (týká se fungování organizační struktury MAP)</a:t>
            </a:r>
            <a:r>
              <a:rPr lang="cs-CZ" altLang="cs-CZ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Evaluační zpráva č. 7 (týká se naplňování priorit a cílů MAP, naplňování Akčního plánu 2021)</a:t>
            </a:r>
          </a:p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Evaluační zpráva č. 8 (týká se vyhodnocení naplňování cílů projektu v rámci aktivit implementace a zhodnocení efektivity vzdělávacích akcí)</a:t>
            </a:r>
          </a:p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endParaRPr lang="cs-CZ" altLang="cs-CZ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endParaRPr lang="cs-CZ" altLang="cs-CZ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541338" algn="l"/>
              </a:tabLst>
            </a:pPr>
            <a:r>
              <a:rPr lang="cs-CZ" altLang="cs-CZ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Prostor pro připomínky členů ŘV, návrhy dalších opatření apod.</a:t>
            </a: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lnSpc>
                <a:spcPct val="120000"/>
              </a:lnSpc>
              <a:tabLst>
                <a:tab pos="358775" algn="l"/>
              </a:tabLst>
            </a:pP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lnSpc>
                <a:spcPct val="120000"/>
              </a:lnSpc>
              <a:tabLst>
                <a:tab pos="358775" algn="l"/>
              </a:tabLst>
            </a:pPr>
            <a:endParaRPr lang="cs-CZ" altLang="cs-CZ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lnSpc>
                <a:spcPct val="120000"/>
              </a:lnSpc>
              <a:tabLst>
                <a:tab pos="358775" algn="l"/>
              </a:tabLst>
            </a:pPr>
            <a:r>
              <a:rPr lang="cs-CZ" altLang="cs-CZ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členů  ŘV MAP ORP Ostrava II </a:t>
            </a:r>
          </a:p>
          <a:p>
            <a:pPr marL="0" lvl="1">
              <a:lnSpc>
                <a:spcPct val="120000"/>
              </a:lnSpc>
              <a:tabLst>
                <a:tab pos="358775" algn="l"/>
              </a:tabLst>
            </a:pPr>
            <a:r>
              <a:rPr lang="cs-CZ" altLang="cs-CZ" sz="2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Usnesení č. 6: </a:t>
            </a:r>
            <a:r>
              <a:rPr lang="cs-CZ" altLang="cs-CZ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Řídící výbor projektu MAP ORP Ostrava II schvaluj Evaluační zprávu č. 5, Evaluační zprávu č. 6, Evaluační zprávu č. 7 a Evaluační zprávu č. 8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5D4B57C0-4DBD-46CE-999C-20A9B41E88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55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44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7" name="Zástupný symbol pro obsah 2"/>
          <p:cNvSpPr>
            <a:spLocks noGrp="1"/>
          </p:cNvSpPr>
          <p:nvPr>
            <p:ph idx="1"/>
          </p:nvPr>
        </p:nvSpPr>
        <p:spPr>
          <a:xfrm>
            <a:off x="0" y="1183707"/>
            <a:ext cx="9144000" cy="5090372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cs-CZ" b="1" dirty="0">
                <a:solidFill>
                  <a:schemeClr val="bg1"/>
                </a:solidFill>
              </a:rPr>
              <a:t>5. Informace o projektu MAP ORP Ostrava III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B6182AF-C0A9-44CA-84D9-5215C108B4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00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44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7" name="Zástupný symbol pro obsah 2"/>
          <p:cNvSpPr>
            <a:spLocks noGrp="1"/>
          </p:cNvSpPr>
          <p:nvPr>
            <p:ph idx="1"/>
          </p:nvPr>
        </p:nvSpPr>
        <p:spPr>
          <a:xfrm>
            <a:off x="0" y="1085593"/>
            <a:ext cx="9144000" cy="5188486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endParaRPr lang="cs-CZ" sz="18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sz="1800" dirty="0">
                <a:solidFill>
                  <a:schemeClr val="bg1"/>
                </a:solidFill>
              </a:rPr>
              <a:t>období realizace projektu 1.3.2022 – 30.11.2023</a:t>
            </a:r>
          </a:p>
          <a:p>
            <a:pPr>
              <a:buFontTx/>
              <a:buChar char="-"/>
            </a:pPr>
            <a:r>
              <a:rPr lang="cs-CZ" sz="1800" dirty="0">
                <a:solidFill>
                  <a:schemeClr val="bg1"/>
                </a:solidFill>
              </a:rPr>
              <a:t>zapojeno 151 škol (celkem 185 IZO)</a:t>
            </a:r>
          </a:p>
          <a:p>
            <a:pPr>
              <a:buFontTx/>
              <a:buChar char="-"/>
            </a:pPr>
            <a:r>
              <a:rPr lang="cs-CZ" sz="1800" dirty="0">
                <a:solidFill>
                  <a:schemeClr val="bg1"/>
                </a:solidFill>
              </a:rPr>
              <a:t>rozpočet projektu – 4 094 499,- Kč, 40 % tvoří paušální náklady</a:t>
            </a:r>
          </a:p>
          <a:p>
            <a:pPr>
              <a:buFontTx/>
              <a:buChar char="-"/>
            </a:pPr>
            <a:endParaRPr lang="cs-CZ" sz="18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sz="1800" dirty="0">
                <a:solidFill>
                  <a:schemeClr val="bg1"/>
                </a:solidFill>
              </a:rPr>
              <a:t>klíčové aktivity projektu: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chemeClr val="bg1"/>
                </a:solidFill>
              </a:rPr>
              <a:t>KA1 Řízení projektu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chemeClr val="bg1"/>
                </a:solidFill>
              </a:rPr>
              <a:t>KA2 Místní akční plán rozvoje vzdělávání III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chemeClr val="bg1"/>
                </a:solidFill>
              </a:rPr>
              <a:t>1. Rozvoj a aktualizace MAP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chemeClr val="bg1"/>
                </a:solidFill>
              </a:rPr>
              <a:t>2. Evaluace procesu místního akčního plánování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B6182AF-C0A9-44CA-84D9-5215C108B4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20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13878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Prezence přítomných členů ŘV MAP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kontrola počtu přítomných členů ŘV MAP II 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omluveni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cs-CZ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PaedDr.  Aleš Koutný (dostaví se </a:t>
            </a:r>
            <a:r>
              <a:rPr lang="cs-CZ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 průběhu jednání)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altLang="cs-CZ" dirty="0">
                <a:solidFill>
                  <a:schemeClr val="bg1"/>
                </a:solidFill>
                <a:cs typeface="Calibri" panose="020F0502020204030204" pitchFamily="34" charset="0"/>
              </a:rPr>
              <a:t>- Mgr. Kateřina Hořejší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cs typeface="Calibri" panose="020F0502020204030204" pitchFamily="34" charset="0"/>
              </a:rPr>
              <a:t>	- PaedDr. Ivona Klímová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p. Regína Vřeská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písemně pověření zástupci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cs-CZ" altLang="cs-CZ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altLang="cs-CZ" dirty="0">
                <a:solidFill>
                  <a:schemeClr val="bg1"/>
                </a:solidFill>
                <a:cs typeface="Calibri" panose="020F0502020204030204" pitchFamily="34" charset="0"/>
              </a:rPr>
              <a:t>Mgr. Kateřina Hořejší zastoupena Mgr. Hanou </a:t>
            </a:r>
            <a:r>
              <a:rPr lang="cs-CZ" altLang="cs-CZ" dirty="0" err="1">
                <a:solidFill>
                  <a:schemeClr val="bg1"/>
                </a:solidFill>
                <a:cs typeface="Calibri" panose="020F0502020204030204" pitchFamily="34" charset="0"/>
              </a:rPr>
              <a:t>Vantuchovou</a:t>
            </a:r>
            <a:endParaRPr lang="cs-CZ" altLang="cs-CZ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cs typeface="Calibri" panose="020F0502020204030204" pitchFamily="34" charset="0"/>
              </a:rPr>
              <a:t>	- PaedDr. Ivona Klímová, MBA zastoupena </a:t>
            </a:r>
            <a:r>
              <a:rPr lang="cs-CZ" sz="1800" dirty="0">
                <a:effectLst/>
                <a:ea typeface="Times New Roman" panose="02020603050405020304" pitchFamily="18" charset="0"/>
              </a:rPr>
              <a:t>RNDr. Janem </a:t>
            </a:r>
            <a:r>
              <a:rPr lang="cs-CZ" sz="1800" dirty="0" err="1">
                <a:effectLst/>
                <a:ea typeface="Times New Roman" panose="02020603050405020304" pitchFamily="18" charset="0"/>
              </a:rPr>
              <a:t>Veřmiřovským</a:t>
            </a:r>
            <a:r>
              <a:rPr lang="cs-CZ" sz="1800" dirty="0">
                <a:effectLst/>
                <a:ea typeface="Times New Roman" panose="02020603050405020304" pitchFamily="18" charset="0"/>
              </a:rPr>
              <a:t>, Ph.D. </a:t>
            </a:r>
            <a:endParaRPr lang="cs-CZ" altLang="cs-CZ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44624"/>
            <a:ext cx="4211756" cy="93474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298318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62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/>
              <a:t>6. Diskuze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7" name="Zástupný symbol pro obsah 2"/>
          <p:cNvSpPr>
            <a:spLocks noGrp="1"/>
          </p:cNvSpPr>
          <p:nvPr>
            <p:ph idx="1"/>
          </p:nvPr>
        </p:nvSpPr>
        <p:spPr>
          <a:xfrm>
            <a:off x="501146" y="1229364"/>
            <a:ext cx="8229600" cy="887290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B6182AF-C0A9-44CA-84D9-5215C108B4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57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9503"/>
            <a:ext cx="9144000" cy="5184576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/>
              <a:t>7. Závěr</a:t>
            </a:r>
          </a:p>
          <a:p>
            <a:pPr algn="ctr"/>
            <a:endParaRPr lang="cs-CZ" sz="4400" b="1" dirty="0"/>
          </a:p>
          <a:p>
            <a:pPr algn="ctr"/>
            <a:r>
              <a:rPr lang="cs-CZ" sz="4400" b="1" dirty="0"/>
              <a:t>Děkujeme za účast</a:t>
            </a:r>
          </a:p>
          <a:p>
            <a:pPr algn="ctr"/>
            <a:endParaRPr lang="cs-CZ" sz="44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sp>
        <p:nvSpPr>
          <p:cNvPr id="17" name="Zástupný symbol pro obsah 2"/>
          <p:cNvSpPr>
            <a:spLocks noGrp="1"/>
          </p:cNvSpPr>
          <p:nvPr>
            <p:ph idx="1"/>
          </p:nvPr>
        </p:nvSpPr>
        <p:spPr>
          <a:xfrm>
            <a:off x="501146" y="1229364"/>
            <a:ext cx="8229600" cy="887290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94A30DE-716C-470F-83A9-BF9885A820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6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Organizace jednání ŘV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způsob hlasování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Tx/>
              <a:buChar char="-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stejná pravidla jako pro zasedání s osobní účastí</a:t>
            </a:r>
          </a:p>
          <a:p>
            <a:pPr marL="285750" lvl="1" indent="-285750">
              <a:lnSpc>
                <a:spcPct val="120000"/>
              </a:lnSpc>
              <a:buFontTx/>
              <a:buChar char="-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probíhá zvednutím ruky viz další slide </a:t>
            </a:r>
          </a:p>
          <a:p>
            <a:pPr marL="285750" lvl="1" indent="-285750">
              <a:lnSpc>
                <a:spcPct val="120000"/>
              </a:lnSpc>
              <a:buFontTx/>
              <a:buChar char="-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hlasuje se v pořadí: PRO, PROTI, ZDRŽEL SE</a:t>
            </a:r>
          </a:p>
          <a:p>
            <a:pPr marL="285750" lvl="1" indent="-285750">
              <a:lnSpc>
                <a:spcPct val="120000"/>
              </a:lnSpc>
              <a:buFontTx/>
              <a:buChar char="-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usnesení je přijato, vysloví-li se </a:t>
            </a:r>
            <a:r>
              <a:rPr lang="cs-CZ" altLang="cs-CZ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nadpoloviční většina všech přítomných členů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1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ovládání MS Teams</a:t>
            </a: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 descr="Obsah obrázku text, snímek obrazovky, elektronika&#10;&#10;Popis byl vytvořen automaticky">
            <a:extLst>
              <a:ext uri="{FF2B5EF4-FFF2-40B4-BE49-F238E27FC236}">
                <a16:creationId xmlns:a16="http://schemas.microsoft.com/office/drawing/2014/main" id="{4C7E0E2A-D076-475D-B1DD-AF145D7BDD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3589" y="1885961"/>
            <a:ext cx="7416821" cy="4171963"/>
          </a:xfrm>
          <a:prstGeom prst="rect">
            <a:avLst/>
          </a:prstGeom>
        </p:spPr>
      </p:pic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D2D615BE-C8CD-439E-8CFD-365796A58B30}"/>
              </a:ext>
            </a:extLst>
          </p:cNvPr>
          <p:cNvCxnSpPr>
            <a:cxnSpLocks/>
          </p:cNvCxnSpPr>
          <p:nvPr/>
        </p:nvCxnSpPr>
        <p:spPr>
          <a:xfrm>
            <a:off x="6804248" y="1412776"/>
            <a:ext cx="0" cy="648072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9007E89E-41FD-48C2-B684-599C20759D2F}"/>
              </a:ext>
            </a:extLst>
          </p:cNvPr>
          <p:cNvCxnSpPr>
            <a:cxnSpLocks/>
          </p:cNvCxnSpPr>
          <p:nvPr/>
        </p:nvCxnSpPr>
        <p:spPr>
          <a:xfrm flipV="1">
            <a:off x="6804248" y="2420888"/>
            <a:ext cx="0" cy="576064"/>
          </a:xfrm>
          <a:prstGeom prst="straightConnector1">
            <a:avLst/>
          </a:prstGeom>
          <a:ln w="508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>
            <a:extLst>
              <a:ext uri="{FF2B5EF4-FFF2-40B4-BE49-F238E27FC236}">
                <a16:creationId xmlns:a16="http://schemas.microsoft.com/office/drawing/2014/main" id="{4357D9D2-ECAB-4F3D-A464-DF526A7FCE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8A9F8F62-8B74-42C6-96E5-E15ECD53A3C6}"/>
              </a:ext>
            </a:extLst>
          </p:cNvPr>
          <p:cNvCxnSpPr/>
          <p:nvPr/>
        </p:nvCxnSpPr>
        <p:spPr>
          <a:xfrm>
            <a:off x="7236296" y="1412776"/>
            <a:ext cx="0" cy="648072"/>
          </a:xfrm>
          <a:prstGeom prst="straightConnector1">
            <a:avLst/>
          </a:prstGeom>
          <a:ln w="53975">
            <a:solidFill>
              <a:srgbClr val="00B0F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DDEE7C1A-A300-4FA1-AAAA-70B489662D15}"/>
              </a:ext>
            </a:extLst>
          </p:cNvPr>
          <p:cNvCxnSpPr>
            <a:cxnSpLocks/>
          </p:cNvCxnSpPr>
          <p:nvPr/>
        </p:nvCxnSpPr>
        <p:spPr>
          <a:xfrm flipV="1">
            <a:off x="7452320" y="2266357"/>
            <a:ext cx="0" cy="576063"/>
          </a:xfrm>
          <a:prstGeom prst="straightConnector1">
            <a:avLst/>
          </a:prstGeom>
          <a:ln w="53975"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13878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 algn="just">
              <a:defRPr/>
            </a:pPr>
            <a:r>
              <a:rPr lang="cs-CZ" altLang="cs-CZ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algn="ctr">
              <a:lnSpc>
                <a:spcPct val="120000"/>
              </a:lnSpc>
              <a:defRPr/>
            </a:pPr>
            <a:r>
              <a:rPr lang="cs-CZ" alt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Program jednání</a:t>
            </a:r>
          </a:p>
          <a:p>
            <a:pPr lvl="1" algn="just">
              <a:lnSpc>
                <a:spcPct val="120000"/>
              </a:lnSpc>
              <a:defRPr/>
            </a:pPr>
            <a:endParaRPr lang="cs-CZ" altLang="cs-CZ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Informace o změnách v organizační struktuře projektu, schválení dokumentu Organizační struktura</a:t>
            </a: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Shrnutí realizace projektu vč. informací vedoucích pracovních skupin</a:t>
            </a: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Schválení strategických dokumentů </a:t>
            </a: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Evaluace projektu – schválení evaluačních zpráv</a:t>
            </a: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Informace o projektu MAP ORP Ostrava III</a:t>
            </a: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Diskuse</a:t>
            </a:r>
          </a:p>
          <a:p>
            <a:pPr marL="271463" lvl="0" indent="-271463" algn="just">
              <a:lnSpc>
                <a:spcPct val="120000"/>
              </a:lnSpc>
              <a:buFont typeface="+mj-lt"/>
              <a:buAutoNum type="arabicPeriod"/>
            </a:pPr>
            <a:r>
              <a:rPr lang="cs-CZ" b="1" dirty="0"/>
              <a:t>Závěr</a:t>
            </a:r>
          </a:p>
          <a:p>
            <a:pPr lvl="0" algn="just">
              <a:lnSpc>
                <a:spcPct val="120000"/>
              </a:lnSpc>
            </a:pPr>
            <a:endParaRPr lang="cs-CZ" b="1" dirty="0"/>
          </a:p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členů  ŘV MAP ORP Ostrava II</a:t>
            </a:r>
          </a:p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sz="2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Usnesení č. 1</a:t>
            </a:r>
            <a:r>
              <a:rPr lang="cs-CZ" altLang="cs-CZ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Řídící výbor projektu MAP ORP Ostrava II schvaluje program zasedání Řídícího výboru MAP</a:t>
            </a:r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1463" lvl="0" indent="-271463" algn="just">
              <a:spcAft>
                <a:spcPts val="800"/>
              </a:spcAft>
              <a:buFont typeface="+mj-lt"/>
              <a:buAutoNum type="arabicPeriod"/>
            </a:pPr>
            <a:endParaRPr lang="cs-CZ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44624"/>
            <a:ext cx="4211756" cy="93474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E8E87476-8132-4B11-9D01-C87540A880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51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 algn="ctr">
              <a:lnSpc>
                <a:spcPct val="120000"/>
              </a:lnSpc>
              <a:defRPr/>
            </a:pPr>
            <a:endParaRPr lang="cs-CZ" sz="3600" b="1" dirty="0"/>
          </a:p>
          <a:p>
            <a:pPr marL="0" lvl="1" algn="ctr">
              <a:lnSpc>
                <a:spcPct val="120000"/>
              </a:lnSpc>
              <a:defRPr/>
            </a:pPr>
            <a:endParaRPr lang="cs-CZ" sz="3600" b="1" dirty="0"/>
          </a:p>
          <a:p>
            <a:pPr marL="0" lvl="1" algn="ctr">
              <a:lnSpc>
                <a:spcPct val="120000"/>
              </a:lnSpc>
              <a:defRPr/>
            </a:pPr>
            <a:r>
              <a:rPr lang="cs-CZ" sz="3200" b="1" dirty="0"/>
              <a:t>1. Informace o změnách v organizační struktuře projektu, schválení dokumentu Organizační struktura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302D33A1-2EBF-4951-A72A-0F451AD7D6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8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změny v ŘV MAP II</a:t>
            </a:r>
            <a:endParaRPr lang="cs-CZ" altLang="cs-CZ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povinný člen ŘV dle metodiky Postupů MAP II je zástupce Centra podpory projektu SRP v daném kraji (NIDV = nyní NPI) - systémová podpora MAP- projekt SRP byl ke dni 30.11.2021 ukončen – Ing. Renata Kubáňová</a:t>
            </a: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snížení počtu členů ŘV z 31 na 30</a:t>
            </a:r>
          </a:p>
          <a:p>
            <a:pPr marL="0" lvl="1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5963" algn="l"/>
              </a:tabLst>
              <a:defRPr/>
            </a:pPr>
            <a:r>
              <a:rPr lang="cs-CZ" altLang="cs-CZ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změny v realizačním týmu projektu</a:t>
            </a:r>
            <a:endParaRPr lang="cs-CZ" altLang="cs-CZ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r>
              <a:rPr lang="cs-CZ" altLang="cs-CZ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Martina Pavlorková, finanční analytik-referent, ke dni 31.1.2022 ukončila své působení na MMO a v projektu MAP ORP Ostrava II, pozice zůstala neobsazena</a:t>
            </a: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endParaRPr lang="cs-CZ" altLang="cs-CZ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HLASOVÁNÍ členů  ŘV MAP ORP Ostrava II</a:t>
            </a:r>
          </a:p>
          <a:p>
            <a:pPr marL="0" lvl="1" algn="ctr">
              <a:lnSpc>
                <a:spcPct val="120000"/>
              </a:lnSpc>
              <a:tabLst>
                <a:tab pos="715963" algn="l"/>
              </a:tabLst>
              <a:defRPr/>
            </a:pPr>
            <a:r>
              <a:rPr lang="cs-CZ" altLang="cs-CZ" sz="2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Usnesení č. 2: </a:t>
            </a:r>
            <a:r>
              <a:rPr lang="cs-CZ" altLang="cs-CZ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Řídící výbor projektu MAP ORP Ostrava II schvaluje aktualizované znění dokumentu Organizační struktura projektu MAP ORP Ostrava II</a:t>
            </a:r>
            <a:endParaRPr lang="cs-CZ" alt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endParaRPr lang="cs-CZ" altLang="cs-CZ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20000"/>
              </a:lnSpc>
              <a:buFontTx/>
              <a:buChar char="-"/>
              <a:tabLst>
                <a:tab pos="715963" algn="l"/>
              </a:tabLst>
              <a:defRPr/>
            </a:pPr>
            <a:endParaRPr lang="cs-CZ" altLang="cs-CZ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28119CB5-3BA0-4229-BDEA-B0785A1A0B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34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-4462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 algn="ctr">
              <a:defRPr/>
            </a:pP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defRPr/>
            </a:pP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defRPr/>
            </a:pP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ctr">
              <a:defRPr/>
            </a:pPr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2. Shrnutí realizace projektu </a:t>
            </a:r>
          </a:p>
          <a:p>
            <a:pPr marL="0" lvl="1" algn="ctr">
              <a:defRPr/>
            </a:pPr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vč. informací vedoucích pracovních skupin</a:t>
            </a:r>
            <a:endParaRPr lang="cs-CZ" sz="3200" b="1" dirty="0">
              <a:solidFill>
                <a:schemeClr val="bg1"/>
              </a:solidFill>
            </a:endParaRPr>
          </a:p>
          <a:p>
            <a:pPr>
              <a:spcAft>
                <a:spcPts val="900"/>
              </a:spcAft>
            </a:pPr>
            <a:endParaRPr lang="cs-CZ" sz="10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F1E5AB7C-F594-4BCF-A8A8-8FE1879F5B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99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-4462" y="1024147"/>
            <a:ext cx="9144000" cy="5249932"/>
          </a:xfrm>
          <a:prstGeom prst="rect">
            <a:avLst/>
          </a:prstGeom>
          <a:solidFill>
            <a:srgbClr val="414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900"/>
              </a:spcAft>
            </a:pPr>
            <a:r>
              <a:rPr lang="cs-CZ" sz="2400" b="1" dirty="0">
                <a:solidFill>
                  <a:schemeClr val="bg1"/>
                </a:solidFill>
              </a:rPr>
              <a:t>2.1 Informace shrnující realizaci projektu</a:t>
            </a:r>
          </a:p>
          <a:p>
            <a:pPr>
              <a:spcAft>
                <a:spcPts val="900"/>
              </a:spcAft>
            </a:pPr>
            <a:endParaRPr lang="cs-CZ" sz="1200" b="1" dirty="0">
              <a:solidFill>
                <a:schemeClr val="bg1"/>
              </a:solidFill>
            </a:endParaRP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realizace projektu MAP ORP Ostrava II od 01.03.2018 do 28.02.2022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celkový rozpočet cca 24,6 mil. Kč	- z toho přímé náklady projektu 17,6 mil. Kč</a:t>
            </a:r>
          </a:p>
          <a:p>
            <a:pPr>
              <a:spcAft>
                <a:spcPts val="900"/>
              </a:spcAft>
            </a:pPr>
            <a:r>
              <a:rPr lang="cs-CZ" dirty="0">
                <a:solidFill>
                  <a:schemeClr val="bg1"/>
                </a:solidFill>
              </a:rPr>
              <a:t>				- z toho paušální náklady 40 %, cca 7 mil. Kč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předpoklad čerpání k 28.2.2022 - 95,34 % z celkové alokace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schválena 6. ZOR, 7. ŽOP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monitorovací indikátory naplněny</a:t>
            </a:r>
          </a:p>
          <a:p>
            <a:pPr marL="742950" lvl="1" indent="-285750"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cs-CZ" sz="1200" dirty="0">
                <a:solidFill>
                  <a:schemeClr val="bg1"/>
                </a:solidFill>
              </a:rPr>
              <a:t>52602 </a:t>
            </a:r>
            <a:r>
              <a:rPr lang="cs-CZ" sz="1200" dirty="0">
                <a:effectLst/>
              </a:rPr>
              <a:t>Počet platforem pro odborná tematická setkání </a:t>
            </a:r>
          </a:p>
          <a:p>
            <a:pPr marL="742950" lvl="1" indent="-285750"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cs-CZ" sz="1200" dirty="0">
                <a:solidFill>
                  <a:schemeClr val="bg1"/>
                </a:solidFill>
              </a:rPr>
              <a:t>54901 </a:t>
            </a:r>
            <a:r>
              <a:rPr lang="cs-CZ" sz="1200" dirty="0">
                <a:effectLst/>
              </a:rPr>
              <a:t>Počet regionálních systémů</a:t>
            </a:r>
          </a:p>
          <a:p>
            <a:pPr marL="742950" lvl="1" indent="-285750"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cs-CZ" sz="1200" dirty="0">
                <a:solidFill>
                  <a:schemeClr val="bg1"/>
                </a:solidFill>
              </a:rPr>
              <a:t>50810 </a:t>
            </a:r>
            <a:r>
              <a:rPr lang="cs-CZ" sz="1200" dirty="0">
                <a:effectLst/>
              </a:rPr>
              <a:t>Počet organizací, které byly ovlivněny systémovou intervencí</a:t>
            </a:r>
            <a:endParaRPr lang="cs-CZ" sz="1200" dirty="0"/>
          </a:p>
          <a:p>
            <a:pPr marL="742950" lvl="1" indent="-285750"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cs-CZ" sz="1200" dirty="0">
                <a:solidFill>
                  <a:schemeClr val="bg1"/>
                </a:solidFill>
              </a:rPr>
              <a:t>51017 </a:t>
            </a:r>
            <a:r>
              <a:rPr lang="cs-CZ" sz="1200" dirty="0">
                <a:effectLst/>
              </a:rPr>
              <a:t>Počet uspořádaných jednorázových akcí</a:t>
            </a:r>
          </a:p>
          <a:p>
            <a:pPr marL="742950" lvl="1" indent="-285750"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cs-CZ" sz="1200" dirty="0">
                <a:solidFill>
                  <a:schemeClr val="bg1"/>
                </a:solidFill>
              </a:rPr>
              <a:t>52106 </a:t>
            </a:r>
            <a:r>
              <a:rPr lang="cs-CZ" sz="1200" dirty="0">
                <a:effectLst/>
              </a:rPr>
              <a:t>Počet produktů polytechnického vzdělávání</a:t>
            </a:r>
            <a:endParaRPr lang="cs-CZ" sz="1200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122" y="89401"/>
            <a:ext cx="4211756" cy="93474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433638"/>
            <a:ext cx="4176464" cy="235515"/>
          </a:xfrm>
          <a:prstGeom prst="rect">
            <a:avLst/>
          </a:prstGeom>
        </p:spPr>
      </p:pic>
      <p:pic>
        <p:nvPicPr>
          <p:cNvPr id="10" name="Obrázek 9" descr="Palec nahoru">
            <a:extLst>
              <a:ext uri="{FF2B5EF4-FFF2-40B4-BE49-F238E27FC236}">
                <a16:creationId xmlns:a16="http://schemas.microsoft.com/office/drawing/2014/main" id="{8CC2F2ED-C22F-44F7-B86F-36ADAED656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221529"/>
            <a:ext cx="2636827" cy="2636827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3E8801DF-1D64-4438-AA6A-B761BEEDF8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3840" y="6335524"/>
            <a:ext cx="1440160" cy="52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77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6946</TotalTime>
  <Words>1205</Words>
  <Application>Microsoft Office PowerPoint</Application>
  <PresentationFormat>Předvádění na obrazovce (4:3)</PresentationFormat>
  <Paragraphs>212</Paragraphs>
  <Slides>21</Slides>
  <Notes>21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  <vt:variant>
        <vt:lpstr>Vlastní prezentace</vt:lpstr>
      </vt:variant>
      <vt:variant>
        <vt:i4>1</vt:i4>
      </vt:variant>
    </vt:vector>
  </HeadingPairs>
  <TitlesOfParts>
    <vt:vector size="26" baseType="lpstr">
      <vt:lpstr>Arial</vt:lpstr>
      <vt:lpstr>Calibri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Vlastní prezentace 1</vt:lpstr>
    </vt:vector>
  </TitlesOfParts>
  <Company>MMO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Hellingerová Eunika</dc:creator>
  <cp:lastModifiedBy>Májková Iva</cp:lastModifiedBy>
  <cp:revision>425</cp:revision>
  <cp:lastPrinted>2020-05-27T09:36:48Z</cp:lastPrinted>
  <dcterms:created xsi:type="dcterms:W3CDTF">2018-09-10T08:00:25Z</dcterms:created>
  <dcterms:modified xsi:type="dcterms:W3CDTF">2022-02-27T18:02:57Z</dcterms:modified>
</cp:coreProperties>
</file>