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notesMasterIdLst>
    <p:notesMasterId r:id="rId8"/>
  </p:notesMasterIdLst>
  <p:handoutMasterIdLst>
    <p:handoutMasterId r:id="rId9"/>
  </p:handoutMasterIdLst>
  <p:sldIdLst>
    <p:sldId id="392" r:id="rId2"/>
    <p:sldId id="393" r:id="rId3"/>
    <p:sldId id="394" r:id="rId4"/>
    <p:sldId id="395" r:id="rId5"/>
    <p:sldId id="397" r:id="rId6"/>
    <p:sldId id="396" r:id="rId7"/>
  </p:sldIdLst>
  <p:sldSz cx="9144000" cy="6858000" type="screen4x3"/>
  <p:notesSz cx="6797675" cy="9928225"/>
  <p:custShowLst>
    <p:custShow name="Vlastní prezentace 1" id="0">
      <p:sldLst/>
    </p:custShow>
  </p:custShow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13B64459-EFAB-4B3F-95AF-22CD5C3F3E3A}">
          <p14:sldIdLst>
            <p14:sldId id="392"/>
            <p14:sldId id="393"/>
            <p14:sldId id="394"/>
            <p14:sldId id="395"/>
            <p14:sldId id="397"/>
            <p14:sldId id="39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046E"/>
    <a:srgbClr val="003C69"/>
    <a:srgbClr val="009DCC"/>
    <a:srgbClr val="EE214E"/>
    <a:srgbClr val="414F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25" autoAdjust="0"/>
    <p:restoredTop sz="94418" autoAdjust="0"/>
  </p:normalViewPr>
  <p:slideViewPr>
    <p:cSldViewPr>
      <p:cViewPr varScale="1">
        <p:scale>
          <a:sx n="78" d="100"/>
          <a:sy n="78" d="100"/>
        </p:scale>
        <p:origin x="90" y="8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64619B-7D36-4805-BB47-39E1691517CD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54F1DD-0780-4DE1-B4EF-8A4461009C9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4068837"/>
      </p:ext>
    </p:extLst>
  </p:cSld>
  <p:clrMap bg1="lt1" tx1="dk1" bg2="lt2" tx2="dk2" accent1="accent1" accent2="accent2" accent3="accent3" accent4="accent4" accent5="accent5" accent6="accent6" hlink="hlink" folHlink="folHlink"/>
  <p:hf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38C120-359C-4BA0-98DD-0AB1B1F29F06}" type="datetimeFigureOut">
              <a:rPr lang="cs-CZ" smtClean="0"/>
              <a:t>22.02.2022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6D5E74-A817-4944-822B-20757AAB6CF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8618723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6D5E74-A817-4944-822B-20757AAB6CF0}" type="slidenum">
              <a:rPr lang="cs-CZ" smtClean="0"/>
              <a:t>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hlaví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4642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13259" y="1300786"/>
            <a:ext cx="6517482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13259" y="3886201"/>
            <a:ext cx="6517482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DD4D1-A65A-47CD-865B-55B28E02713D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44217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4289374"/>
            <a:ext cx="7773324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88558" y="698261"/>
            <a:ext cx="7366899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5108728"/>
            <a:ext cx="7773339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18493155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204821"/>
            <a:ext cx="7773339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0187863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872588"/>
            <a:ext cx="6977064" cy="272991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372797"/>
            <a:ext cx="7773339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TextBox 10"/>
          <p:cNvSpPr txBox="1"/>
          <p:nvPr/>
        </p:nvSpPr>
        <p:spPr>
          <a:xfrm>
            <a:off x="737626" y="887859"/>
            <a:ext cx="546888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850130" y="3120015"/>
            <a:ext cx="553641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5749221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2138722"/>
            <a:ext cx="7773339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4662335"/>
            <a:ext cx="7773339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866181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7773339" cy="1605094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3"/>
            <a:ext cx="2474232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31" y="2943356"/>
            <a:ext cx="2474232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9292" y="2367093"/>
            <a:ext cx="246864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1012" y="2943356"/>
            <a:ext cx="2477513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367093"/>
            <a:ext cx="247869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79974" y="2943356"/>
            <a:ext cx="247869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4646445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31" y="610772"/>
            <a:ext cx="7773339" cy="1603922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31" y="4204820"/>
            <a:ext cx="247230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5331" y="2367093"/>
            <a:ext cx="2472307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31" y="4781082"/>
            <a:ext cx="2472307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69" y="4204820"/>
            <a:ext cx="247637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331011" y="2367093"/>
            <a:ext cx="2477514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781081"/>
            <a:ext cx="2477514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4204820"/>
            <a:ext cx="247551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7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979974" y="2367093"/>
            <a:ext cx="2478696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880" y="4781079"/>
            <a:ext cx="2478790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4343608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2367094"/>
            <a:ext cx="7773339" cy="3424107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0259964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2"/>
            <a:ext cx="1914995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685331" y="609602"/>
            <a:ext cx="5744043" cy="5181599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78719777"/>
      </p:ext>
    </p:extLst>
  </p:cSld>
  <p:clrMapOvr>
    <a:masterClrMapping/>
  </p:clrMapOvr>
  <p:hf sldNum="0"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620610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777287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6704790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828564"/>
            <a:ext cx="7763814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3657458"/>
            <a:ext cx="7763814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676123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685330" y="2367093"/>
            <a:ext cx="382952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4629150" y="2367093"/>
            <a:ext cx="3829050" cy="342410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8996520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746" y="2371018"/>
            <a:ext cx="3655106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685331" y="3051013"/>
            <a:ext cx="3829520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7317" y="2371018"/>
            <a:ext cx="3661353" cy="679994"/>
          </a:xfrm>
        </p:spPr>
        <p:txBody>
          <a:bodyPr anchor="b">
            <a:noAutofit/>
          </a:bodyPr>
          <a:lstStyle>
            <a:lvl1pPr marL="0" indent="0">
              <a:lnSpc>
                <a:spcPct val="7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4629150" y="3051013"/>
            <a:ext cx="3829051" cy="2740187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4299134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99996335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49E821-78DA-4BAA-A30B-1A6650B3F877}" type="datetime1">
              <a:rPr lang="cs-CZ" smtClean="0"/>
              <a:t>22.02.2022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783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1" y="609600"/>
            <a:ext cx="2951766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808547" y="609601"/>
            <a:ext cx="4650122" cy="5181599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31" y="2632852"/>
            <a:ext cx="2951767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4859850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S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32" y="609600"/>
            <a:ext cx="4129618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04270" y="609601"/>
            <a:ext cx="3005851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632853"/>
            <a:ext cx="4129604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50314882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0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-1"/>
            <a:ext cx="9144002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32" y="618518"/>
            <a:ext cx="7773338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31" y="2367094"/>
            <a:ext cx="7773339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3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4B6172F-65C0-4FDE-B261-2B26F7B81FD2}" type="datetime1">
              <a:rPr lang="cs-CZ" smtClean="0"/>
              <a:t>22.02.2022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31" y="5883276"/>
            <a:ext cx="50046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7316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1D30E2AA-7F49-4551-A188-C971C853409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71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  <p:sldLayoutId id="2147483778" r:id="rId17"/>
    <p:sldLayoutId id="2147483779" r:id="rId18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7.png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du.cz/digitalizujeme/" TargetMode="Externa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Relationship Id="rId5" Type="http://schemas.openxmlformats.org/officeDocument/2006/relationships/hyperlink" Target="http://www.map.ostrava.cz/" TargetMode="External"/><Relationship Id="rId4" Type="http://schemas.openxmlformats.org/officeDocument/2006/relationships/hyperlink" Target="http://www.opjak.cz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958" y="0"/>
            <a:ext cx="5067844" cy="1124744"/>
          </a:xfrm>
          <a:prstGeom prst="rect">
            <a:avLst/>
          </a:prstGeom>
        </p:spPr>
      </p:pic>
      <p:pic>
        <p:nvPicPr>
          <p:cNvPr id="9" name="Obrázek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88732" y="3997309"/>
            <a:ext cx="2664294" cy="966580"/>
          </a:xfrm>
          <a:prstGeom prst="rect">
            <a:avLst/>
          </a:prstGeom>
        </p:spPr>
      </p:pic>
      <p:pic>
        <p:nvPicPr>
          <p:cNvPr id="3" name="Obrázek 2">
            <a:extLst>
              <a:ext uri="{FF2B5EF4-FFF2-40B4-BE49-F238E27FC236}">
                <a16:creationId xmlns:a16="http://schemas.microsoft.com/office/drawing/2014/main" id="{95721EE6-0091-42A1-B124-F0B25CB3FB64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76" y="3997309"/>
            <a:ext cx="4158208" cy="2488693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2B627DB3-81D0-4707-A7AF-59E3BDB01F34}"/>
              </a:ext>
            </a:extLst>
          </p:cNvPr>
          <p:cNvSpPr txBox="1"/>
          <p:nvPr/>
        </p:nvSpPr>
        <p:spPr>
          <a:xfrm>
            <a:off x="2348880" y="1520286"/>
            <a:ext cx="4572000" cy="24581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cs-CZ" sz="1800" b="1" dirty="0">
                <a:solidFill>
                  <a:srgbClr val="003C6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Místní akční plán rozvoje vzdělávání ORP Ostrava II</a:t>
            </a:r>
          </a:p>
          <a:p>
            <a:pPr algn="ctr">
              <a:spcAft>
                <a:spcPts val="600"/>
              </a:spcAft>
            </a:pPr>
            <a:endParaRPr lang="cs-CZ" dirty="0">
              <a:solidFill>
                <a:srgbClr val="003C69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cs-CZ" sz="1800" b="1" dirty="0">
                <a:solidFill>
                  <a:srgbClr val="003C6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Řídící výbor, 24.02.2022</a:t>
            </a:r>
          </a:p>
          <a:p>
            <a:pPr algn="ctr">
              <a:spcAft>
                <a:spcPts val="600"/>
              </a:spcAft>
            </a:pPr>
            <a:endParaRPr lang="cs-CZ" dirty="0">
              <a:solidFill>
                <a:srgbClr val="003C69"/>
              </a:solidFill>
            </a:endParaRPr>
          </a:p>
          <a:p>
            <a:pPr algn="ctr">
              <a:spcAft>
                <a:spcPts val="600"/>
              </a:spcAft>
            </a:pPr>
            <a:r>
              <a:rPr lang="cs-CZ" sz="1800" b="1" dirty="0">
                <a:solidFill>
                  <a:srgbClr val="003C6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Pracovní skupina pro financování</a:t>
            </a:r>
          </a:p>
          <a:p>
            <a:pPr>
              <a:spcAft>
                <a:spcPts val="600"/>
              </a:spcAft>
            </a:pPr>
            <a:endParaRPr lang="cs-CZ" sz="500" b="1" dirty="0">
              <a:solidFill>
                <a:srgbClr val="00B0F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05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72" name="Obrázek 71">
            <a:extLst>
              <a:ext uri="{FF2B5EF4-FFF2-40B4-BE49-F238E27FC236}">
                <a16:creationId xmlns:a16="http://schemas.microsoft.com/office/drawing/2014/main" id="{2EA4C096-F7B4-4819-B4BF-3B6777CD83F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2926" y="5519422"/>
            <a:ext cx="3895907" cy="966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96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E90-8D4B-4385-8813-45BD93F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0" y="766493"/>
            <a:ext cx="7773338" cy="1161959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Složení pracovní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4DDD92-F203-49A4-8D16-02A82398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928452"/>
            <a:ext cx="8352927" cy="4929548"/>
          </a:xfrm>
        </p:spPr>
        <p:txBody>
          <a:bodyPr>
            <a:normAutofit/>
          </a:bodyPr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V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edoucí pracovní skupiny: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PeadDr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. Ivona Klímová, MBA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Ing. Miroslava Rychtáriková, zástupce zřizovatelů,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MOb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MOaP</a:t>
            </a:r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Ing. Svatopluk Slovák, Ph.D., zástupce Ostravské univerzity (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PdF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Mgr. Hana Bayerová, ředitelka ZŠ Ostrava-Michálkovice, U Kříže 28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Mgr. Stanislava Korcová, ředitelka MŠ Ostrava, Varenská 2a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Mgr. Jana Secová, ředitelka SVČ Korunka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RNDr. Jan Veřmiřovský, Ph.D., ředitel ZŠ a MŠ Ostrava-Zábřeh, Březinova 52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Mgr. Dagmar Vdolečková, MMO, odbor strategického rozvoje, zástupce ITI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Ing. Eva Balatková, projektový manažer,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Prigo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 Group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Member</a:t>
            </a:r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Specialista financování, odbor školství a sportu MMO (aktuálně neobsazeno)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B5E66A-27FC-4D66-849F-834BD983A3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27" y="0"/>
            <a:ext cx="3407146" cy="75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07662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E90-8D4B-4385-8813-45BD93F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0" y="766493"/>
            <a:ext cx="7773338" cy="934315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Náplň jednání pracovní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4DDD92-F203-49A4-8D16-02A82398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556792"/>
            <a:ext cx="8352927" cy="5301208"/>
          </a:xfrm>
        </p:spPr>
        <p:txBody>
          <a:bodyPr>
            <a:normAutofit lnSpcReduction="10000"/>
          </a:bodyPr>
          <a:lstStyle/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vyhledávání možností externího financování projektů škol a subjektů zájmového a neformálního vzdělávání, předávání informací členům realizačního týmu ke zveřejnění prostřednictvím komunikačních kanálů projektu/rozeslání na jednotlivé subjekty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projednávání návrhů programů podpory města Ostravy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zajištění přenosu informací o možnostech financování, projektech a aktivitách škol na Komisi pro vzdělávání, vědu a výzkum Rady města Ostravy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projednávání výstupů jednání zbývajících pracovních skupin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projednávání návrhů projektových aktivit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Individuální konzultace členům realizačního týmu v případě potřeby (např. využití tzv.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videoperátora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 při distančním vzdělávání, využití </a:t>
            </a:r>
            <a:r>
              <a:rPr lang="cs-CZ" cap="none" dirty="0" err="1">
                <a:latin typeface="Calibri" panose="020F0502020204030204" pitchFamily="34" charset="0"/>
                <a:cs typeface="Calibri" panose="020F0502020204030204" pitchFamily="34" charset="0"/>
              </a:rPr>
              <a:t>Corinth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 3D vzdělávací software a další)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připomínkování legislativních návrhů</a:t>
            </a:r>
          </a:p>
          <a:p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B5E66A-27FC-4D66-849F-834BD983A3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27" y="0"/>
            <a:ext cx="3407146" cy="75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6322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E90-8D4B-4385-8813-45BD93F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0" y="766493"/>
            <a:ext cx="7773338" cy="934315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Náplň jednání pracovní skupiny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4DDD92-F203-49A4-8D16-02A82398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5" y="1556792"/>
            <a:ext cx="8352927" cy="5184576"/>
          </a:xfrm>
        </p:spPr>
        <p:txBody>
          <a:bodyPr>
            <a:normAutofit lnSpcReduction="10000"/>
          </a:bodyPr>
          <a:lstStyle/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evaluace projektu: spolupráce na nastavení evaluačních šetření, spolupráce při sestavování některých dotazníků, projednávání a připomínkování evaluačních zpráv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spolupráce na aktualizacích Strategického plánu rozvoje vzdělávání ORP Ostrava do roku 2023 (činnost PS pro financování je dle metodiky pojata jako zastřešující/připomínkující + návrhy financování aktivit, úkolů v akčních plánech)</a:t>
            </a:r>
          </a:p>
          <a:p>
            <a:pPr lvl="1"/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vytipování problémových oblastí financování aktivit škol/organizací zájmového a neformálního vzdělávání, projednání vizí vytvořených ostatními PS</a:t>
            </a:r>
          </a:p>
          <a:p>
            <a:pPr lvl="1"/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sestavení a následná aktualizace SWOT analýzy oblasti financování</a:t>
            </a:r>
          </a:p>
          <a:p>
            <a:pPr lvl="1"/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projednání a připomínkování návrhů priorit a strategických cílů obsažených v návrzích ostatních PS</a:t>
            </a:r>
          </a:p>
          <a:p>
            <a:pPr lvl="1"/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Spolupráce při přípravě akčních plánů (2019/2020, 2021, 2022-2023), hlavní úloha – vytipování možností externího financování navržených aktivit/úkolů</a:t>
            </a:r>
          </a:p>
          <a:p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B5E66A-27FC-4D66-849F-834BD983A3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27" y="0"/>
            <a:ext cx="3407146" cy="75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2156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E90-8D4B-4385-8813-45BD93F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330" y="766493"/>
            <a:ext cx="7773338" cy="934315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Aktuální informace, Co nás čeká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64DDD92-F203-49A4-8D16-02A82398EE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5" y="1556792"/>
            <a:ext cx="8352927" cy="5184576"/>
          </a:xfrm>
        </p:spPr>
        <p:txBody>
          <a:bodyPr>
            <a:normAutofit/>
          </a:bodyPr>
          <a:lstStyle/>
          <a:p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cs-CZ" cap="none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B5E66A-27FC-4D66-849F-834BD983A3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27" y="0"/>
            <a:ext cx="3407146" cy="756173"/>
          </a:xfrm>
          <a:prstGeom prst="rect">
            <a:avLst/>
          </a:prstGeom>
        </p:spPr>
      </p:pic>
      <p:sp>
        <p:nvSpPr>
          <p:cNvPr id="5" name="Zástupný obsah 2">
            <a:extLst>
              <a:ext uri="{FF2B5EF4-FFF2-40B4-BE49-F238E27FC236}">
                <a16:creationId xmlns:a16="http://schemas.microsoft.com/office/drawing/2014/main" id="{A4F5BBF3-9014-423F-B258-D45F79C7CBC1}"/>
              </a:ext>
            </a:extLst>
          </p:cNvPr>
          <p:cNvSpPr txBox="1">
            <a:spLocks/>
          </p:cNvSpPr>
          <p:nvPr/>
        </p:nvSpPr>
        <p:spPr>
          <a:xfrm>
            <a:off x="547935" y="1709192"/>
            <a:ext cx="8352927" cy="5184576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20000"/>
              </a:lnSpc>
              <a:spcBef>
                <a:spcPts val="10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20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8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6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120000"/>
              </a:lnSpc>
              <a:spcBef>
                <a:spcPts val="500"/>
              </a:spcBef>
              <a:buClr>
                <a:schemeClr val="tx1"/>
              </a:buClr>
              <a:buFont typeface="Arial" panose="020B0604020202020204" pitchFamily="34" charset="0"/>
              <a:buChar char="•"/>
              <a:defRPr sz="1400" kern="1200" cap="all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lvl9pPr>
          </a:lstStyle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MAP ORP Ostrava III od 1. března 2022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Národní plán obnovy v gesci MŠMT - </a:t>
            </a:r>
            <a:r>
              <a:rPr lang="cs-CZ" cap="none" dirty="0"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https://www.edu.cz/npo/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Finance na digitalizaci z NPO - </a:t>
            </a:r>
            <a:r>
              <a:rPr lang="cs-CZ" cap="none" dirty="0">
                <a:solidFill>
                  <a:srgbClr val="15046E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https://www.edu.cz/digitalizujeme/</a:t>
            </a:r>
            <a:r>
              <a:rPr lang="cs-CZ" cap="none" dirty="0">
                <a:solidFill>
                  <a:srgbClr val="15046E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Dotační výzvy v programovém období 2021-2027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Aktuálně jsou programové dokumenty na schválení v orgánech EU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Předkládání investičních záměrů do ITI a dotační výzvy (ITI, IROP) – druhé a třetí čtvrtletí 2022</a:t>
            </a: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Již je zveřejněn draft výzev (který počítá se schválením programového dokumentu OP JAK v dubnu 2022) </a:t>
            </a:r>
            <a:r>
              <a:rPr lang="cs-CZ" cap="none" dirty="0">
                <a:solidFill>
                  <a:srgbClr val="15046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– </a:t>
            </a:r>
            <a:r>
              <a:rPr lang="cs-CZ" cap="none" dirty="0">
                <a:solidFill>
                  <a:srgbClr val="15046E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www.opjak.cz</a:t>
            </a:r>
            <a:endParaRPr lang="cs-CZ" cap="none" dirty="0">
              <a:solidFill>
                <a:srgbClr val="15046E"/>
              </a:solidFill>
              <a:highlight>
                <a:srgbClr val="FFFF00"/>
              </a:highligh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Informace se budou jako dosud objevovat na webových stránkách projektu </a:t>
            </a:r>
            <a:r>
              <a:rPr lang="cs-CZ" cap="none" dirty="0">
                <a:solidFill>
                  <a:srgbClr val="15046E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www.map.ostrava.cz</a:t>
            </a:r>
            <a:r>
              <a:rPr lang="cs-CZ" cap="none" dirty="0">
                <a:solidFill>
                  <a:srgbClr val="15046E"/>
                </a:solidFill>
                <a:highlight>
                  <a:srgbClr val="FFFF00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cap="none" dirty="0">
                <a:latin typeface="Calibri" panose="020F0502020204030204" pitchFamily="34" charset="0"/>
                <a:cs typeface="Calibri" panose="020F0502020204030204" pitchFamily="34" charset="0"/>
              </a:rPr>
              <a:t>v sekci Výzvy a podpory, kde jsou také informace k Šablonám, výzvám ministerstev, Moravskoslezského kraje aj. </a:t>
            </a:r>
          </a:p>
        </p:txBody>
      </p:sp>
    </p:spTree>
    <p:extLst>
      <p:ext uri="{BB962C8B-B14F-4D97-AF65-F5344CB8AC3E}">
        <p14:creationId xmlns:p14="http://schemas.microsoft.com/office/powerpoint/2010/main" val="2813577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BD8E90-8D4B-4385-8813-45BD93F56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2852936"/>
            <a:ext cx="7773338" cy="934315"/>
          </a:xfrm>
        </p:spPr>
        <p:txBody>
          <a:bodyPr/>
          <a:lstStyle/>
          <a:p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Děkuji za pozornost. 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2AB5E66A-27FC-4D66-849F-834BD983A32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8427" y="0"/>
            <a:ext cx="3407146" cy="7561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906716"/>
      </p:ext>
    </p:extLst>
  </p:cSld>
  <p:clrMapOvr>
    <a:masterClrMapping/>
  </p:clrMapOvr>
</p:sld>
</file>

<file path=ppt/theme/theme1.xml><?xml version="1.0" encoding="utf-8"?>
<a:theme xmlns:a="http://schemas.openxmlformats.org/drawingml/2006/main" name="Kapka">
  <a:themeElements>
    <a:clrScheme name="Kapk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Kapk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pk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TM03090430[[fn=Pruhy]]</Template>
  <TotalTime>7304</TotalTime>
  <Words>509</Words>
  <Application>Microsoft Office PowerPoint</Application>
  <PresentationFormat>Předvádění na obrazovce (4:3)</PresentationFormat>
  <Paragraphs>44</Paragraphs>
  <Slides>6</Slides>
  <Notes>1</Notes>
  <HiddenSlides>0</HiddenSlides>
  <MMClips>0</MMClips>
  <ScaleCrop>false</ScaleCrop>
  <HeadingPairs>
    <vt:vector size="8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  <vt:variant>
        <vt:lpstr>Vlastní prezentace</vt:lpstr>
      </vt:variant>
      <vt:variant>
        <vt:i4>1</vt:i4>
      </vt:variant>
    </vt:vector>
  </HeadingPairs>
  <TitlesOfParts>
    <vt:vector size="11" baseType="lpstr">
      <vt:lpstr>Arial</vt:lpstr>
      <vt:lpstr>Calibri</vt:lpstr>
      <vt:lpstr>Tw Cen MT</vt:lpstr>
      <vt:lpstr>Kapka</vt:lpstr>
      <vt:lpstr>Prezentace aplikace PowerPoint</vt:lpstr>
      <vt:lpstr>Složení pracovní skupiny</vt:lpstr>
      <vt:lpstr>Náplň jednání pracovní skupiny</vt:lpstr>
      <vt:lpstr>Náplň jednání pracovní skupiny</vt:lpstr>
      <vt:lpstr>Aktuální informace, Co nás čeká</vt:lpstr>
      <vt:lpstr>Děkuji za pozornost. </vt:lpstr>
      <vt:lpstr>Vlastní prezentace 1</vt:lpstr>
    </vt:vector>
  </TitlesOfParts>
  <Company>MMO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Hellingerová Eunika</dc:creator>
  <cp:lastModifiedBy>Synek Karel</cp:lastModifiedBy>
  <cp:revision>460</cp:revision>
  <cp:lastPrinted>2020-05-27T09:36:48Z</cp:lastPrinted>
  <dcterms:created xsi:type="dcterms:W3CDTF">2018-09-10T08:00:25Z</dcterms:created>
  <dcterms:modified xsi:type="dcterms:W3CDTF">2022-02-22T13:38:32Z</dcterms:modified>
</cp:coreProperties>
</file>