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5" r:id="rId7"/>
    <p:sldId id="263" r:id="rId8"/>
    <p:sldId id="266" r:id="rId9"/>
    <p:sldId id="268" r:id="rId10"/>
    <p:sldId id="26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10C21-B2B9-4FF1-AFDA-F4D63470D562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290F7-1AEE-46BD-8618-35B1C17F2B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6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290F7-1AEE-46BD-8618-35B1C17F2B0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85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E8D406-4538-4FCB-9E18-8976F0F95A4A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36DA4E-5541-4F9D-B75A-A51AA81F4FE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tematika.ostrava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6256784"/>
            <a:ext cx="1800000" cy="220323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2467545" y="1923871"/>
            <a:ext cx="54888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000" b="1" dirty="0"/>
          </a:p>
          <a:p>
            <a:pPr algn="ctr"/>
            <a:endParaRPr lang="cs-CZ" sz="2000" b="1" dirty="0"/>
          </a:p>
          <a:p>
            <a:pPr algn="ctr"/>
            <a:r>
              <a:rPr lang="cs-CZ" sz="2000" b="1" dirty="0"/>
              <a:t>Pracovní skupina</a:t>
            </a:r>
          </a:p>
          <a:p>
            <a:endParaRPr lang="cs-CZ" sz="2000" b="1" dirty="0"/>
          </a:p>
          <a:p>
            <a:pPr algn="ctr"/>
            <a:r>
              <a:rPr lang="cs-CZ" sz="2000" b="1" dirty="0"/>
              <a:t>PRO ROZVOJ </a:t>
            </a:r>
          </a:p>
          <a:p>
            <a:pPr algn="ctr"/>
            <a:r>
              <a:rPr lang="cs-CZ" sz="2000" b="1" dirty="0"/>
              <a:t>MATEMATICKÉ GRAMOTNOSTI </a:t>
            </a:r>
          </a:p>
          <a:p>
            <a:pPr algn="ctr"/>
            <a:r>
              <a:rPr lang="pl-PL" sz="2000" b="1" dirty="0"/>
              <a:t>A K ROZVOJI POTENCIÁLU </a:t>
            </a:r>
          </a:p>
          <a:p>
            <a:pPr algn="ctr"/>
            <a:r>
              <a:rPr lang="pl-PL" sz="2000" b="1" dirty="0"/>
              <a:t>KAŽDÉHO ŽÁKA </a:t>
            </a:r>
          </a:p>
          <a:p>
            <a:pPr algn="ctr"/>
            <a:endParaRPr lang="pl-PL" sz="2000" b="1" dirty="0"/>
          </a:p>
          <a:p>
            <a:pPr algn="ctr"/>
            <a:endParaRPr lang="pl-PL" sz="2000" b="1" dirty="0"/>
          </a:p>
          <a:p>
            <a:pPr algn="ctr"/>
            <a:endParaRPr lang="cs-CZ" sz="2000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779912" y="1068833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/>
              <a:t>MAP ORP OSTRAVA II</a:t>
            </a:r>
          </a:p>
        </p:txBody>
      </p:sp>
    </p:spTree>
    <p:extLst>
      <p:ext uri="{BB962C8B-B14F-4D97-AF65-F5344CB8AC3E}">
        <p14:creationId xmlns:p14="http://schemas.microsoft.com/office/powerpoint/2010/main" val="3918878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u="sng" dirty="0"/>
              <a:t>Děkuji za pozornost.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1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cs typeface="Arial" pitchFamily="34" charset="0"/>
              </a:rPr>
              <a:t>Členové pracovní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34508"/>
            <a:ext cx="8141768" cy="35908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520" y="1551563"/>
            <a:ext cx="928903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Mgr. Kateřina Hořejší		Dům dětí a mládeže, Ostrava – Poruba </a:t>
            </a:r>
          </a:p>
          <a:p>
            <a:r>
              <a:rPr lang="cs-CZ" dirty="0">
                <a:latin typeface="Times New Roman" panose="02020603050405020304" pitchFamily="18" charset="0"/>
              </a:rPr>
              <a:t>Mgr. Michal Křemen 		</a:t>
            </a:r>
            <a:r>
              <a:rPr lang="cs-CZ" dirty="0" err="1">
                <a:latin typeface="Times New Roman" panose="02020603050405020304" pitchFamily="18" charset="0"/>
              </a:rPr>
              <a:t>TietoEVRY</a:t>
            </a:r>
            <a:r>
              <a:rPr lang="cs-CZ" dirty="0">
                <a:latin typeface="Times New Roman" panose="02020603050405020304" pitchFamily="18" charset="0"/>
              </a:rPr>
              <a:t>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RNDr. Renáta Zemanová, Ph.D. 	Ostravská univerzita PDF, katedra matematiky </a:t>
            </a:r>
          </a:p>
          <a:p>
            <a:r>
              <a:rPr lang="cs-CZ" dirty="0">
                <a:latin typeface="Times New Roman" panose="02020603050405020304" pitchFamily="18" charset="0"/>
              </a:rPr>
              <a:t>Mgr. Hana </a:t>
            </a:r>
            <a:r>
              <a:rPr lang="cs-CZ" dirty="0" err="1">
                <a:latin typeface="Times New Roman" panose="02020603050405020304" pitchFamily="18" charset="0"/>
              </a:rPr>
              <a:t>Vantuchová</a:t>
            </a:r>
            <a:r>
              <a:rPr lang="cs-CZ" dirty="0">
                <a:latin typeface="Times New Roman" panose="02020603050405020304" pitchFamily="18" charset="0"/>
              </a:rPr>
              <a:t> 		Mensa České republiky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Mgr. Naděžda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Pavlisková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		ZŠ Šenov </a:t>
            </a:r>
          </a:p>
          <a:p>
            <a:r>
              <a:rPr lang="cs-CZ" dirty="0">
                <a:latin typeface="Times New Roman" panose="02020603050405020304" pitchFamily="18" charset="0"/>
              </a:rPr>
              <a:t>Mgr. Dagmar Dlouhá, Ph.D.		Vysoká škola báňská – technická univerzita Ostrava</a:t>
            </a:r>
          </a:p>
          <a:p>
            <a:r>
              <a:rPr lang="cs-CZ" dirty="0">
                <a:latin typeface="Times New Roman" panose="02020603050405020304" pitchFamily="18" charset="0"/>
              </a:rPr>
              <a:t>RNDr. Michal Vavroš		Wichterlovo gymnázium, Ostrava - Poruba</a:t>
            </a:r>
          </a:p>
          <a:p>
            <a:r>
              <a:rPr lang="cs-CZ" dirty="0">
                <a:latin typeface="Times New Roman" panose="02020603050405020304" pitchFamily="18" charset="0"/>
              </a:rPr>
              <a:t>PaedDr. Dana Sch</a:t>
            </a:r>
            <a:r>
              <a:rPr lang="cs-CZ" dirty="0"/>
              <a:t>önová		MŠ Čs. </a:t>
            </a:r>
            <a:r>
              <a:rPr lang="cs-CZ" dirty="0" err="1"/>
              <a:t>exillu</a:t>
            </a:r>
            <a:r>
              <a:rPr lang="cs-CZ" dirty="0"/>
              <a:t> 670/18, Ostrava - Poruba</a:t>
            </a:r>
            <a:endParaRPr lang="cs-CZ" dirty="0">
              <a:latin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</a:rPr>
              <a:t>Mgr. Petra </a:t>
            </a:r>
            <a:r>
              <a:rPr lang="cs-CZ" dirty="0" err="1">
                <a:latin typeface="Times New Roman" panose="02020603050405020304" pitchFamily="18" charset="0"/>
              </a:rPr>
              <a:t>Húsková</a:t>
            </a:r>
            <a:r>
              <a:rPr lang="cs-CZ" dirty="0">
                <a:latin typeface="Times New Roman" panose="02020603050405020304" pitchFamily="18" charset="0"/>
              </a:rPr>
              <a:t>		ZŠ Ostrava, Zelená 42</a:t>
            </a:r>
          </a:p>
          <a:p>
            <a:r>
              <a:rPr lang="cs-CZ" dirty="0">
                <a:latin typeface="Times New Roman" panose="02020603050405020304" pitchFamily="18" charset="0"/>
              </a:rPr>
              <a:t>Mgr. Aleš Zástěra			</a:t>
            </a:r>
            <a:r>
              <a:rPr lang="cs-CZ" dirty="0" err="1">
                <a:latin typeface="Times New Roman" panose="02020603050405020304" pitchFamily="18" charset="0"/>
              </a:rPr>
              <a:t>Yourchance</a:t>
            </a:r>
            <a:r>
              <a:rPr lang="cs-CZ" dirty="0">
                <a:latin typeface="Times New Roman" panose="02020603050405020304" pitchFamily="18" charset="0"/>
              </a:rPr>
              <a:t> o.p.s.</a:t>
            </a:r>
          </a:p>
          <a:p>
            <a:r>
              <a:rPr lang="cs-CZ" dirty="0">
                <a:latin typeface="Times New Roman" panose="02020603050405020304" pitchFamily="18" charset="0"/>
              </a:rPr>
              <a:t>Ing. Sylva Sládečková 		MMO – odbor školství a sportu</a:t>
            </a:r>
          </a:p>
          <a:p>
            <a:r>
              <a:rPr lang="cs-CZ" dirty="0">
                <a:latin typeface="Times New Roman" panose="02020603050405020304" pitchFamily="18" charset="0"/>
              </a:rPr>
              <a:t>Ing. Radmila Karabinová 		MMO – odbor školství a sportu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42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/>
              <a:t>Úkoly pracovní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795320" cy="513318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nová pracovní skupina </a:t>
            </a:r>
          </a:p>
          <a:p>
            <a:pPr marL="0" indent="0">
              <a:buNone/>
            </a:pPr>
            <a:r>
              <a:rPr lang="cs-CZ" dirty="0"/>
              <a:t>	(vychází z práce pracovní skupiny – čtenářská </a:t>
            </a:r>
          </a:p>
          <a:p>
            <a:pPr marL="0" indent="0">
              <a:buNone/>
            </a:pPr>
            <a:r>
              <a:rPr lang="cs-CZ" dirty="0"/>
              <a:t>            a matematická gramotnost v základním vzdělávání </a:t>
            </a:r>
          </a:p>
          <a:p>
            <a:pPr marL="0" indent="0">
              <a:buNone/>
            </a:pPr>
            <a:r>
              <a:rPr lang="cs-CZ" dirty="0"/>
              <a:t>            MAP ORP Ostrava I)</a:t>
            </a:r>
          </a:p>
          <a:p>
            <a:r>
              <a:rPr lang="cs-CZ" dirty="0"/>
              <a:t>aktualizace dokumentace </a:t>
            </a:r>
          </a:p>
          <a:p>
            <a:r>
              <a:rPr lang="cs-CZ" dirty="0"/>
              <a:t>výměna zkušeností a odborných znalostí vedoucích k rozvoji matematické gramotnosti</a:t>
            </a:r>
          </a:p>
          <a:p>
            <a:r>
              <a:rPr lang="cs-CZ" dirty="0"/>
              <a:t>začlenění digitální gramotnosti a využívání ICT </a:t>
            </a:r>
          </a:p>
          <a:p>
            <a:pPr marL="0" indent="0">
              <a:buNone/>
            </a:pPr>
            <a:r>
              <a:rPr lang="cs-CZ" dirty="0"/>
              <a:t>   ve vzdělávání v souvislosti s podporou matematické    </a:t>
            </a:r>
          </a:p>
          <a:p>
            <a:pPr marL="0" indent="0">
              <a:buNone/>
            </a:pPr>
            <a:r>
              <a:rPr lang="cs-CZ" dirty="0"/>
              <a:t>   gramotnosti</a:t>
            </a:r>
          </a:p>
          <a:p>
            <a:r>
              <a:rPr lang="cs-CZ" dirty="0"/>
              <a:t>vyhledávání a doporučení aktivit vhodných </a:t>
            </a:r>
          </a:p>
          <a:p>
            <a:pPr marL="0" indent="0">
              <a:buNone/>
            </a:pPr>
            <a:r>
              <a:rPr lang="cs-CZ" dirty="0"/>
              <a:t>    k implementaci MAP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84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cs-CZ" dirty="0"/>
              <a:t>Významné aktivity implementace MAP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MATEMATICKÁ PLATFORMA</a:t>
            </a:r>
          </a:p>
          <a:p>
            <a:r>
              <a:rPr lang="cs-CZ" dirty="0"/>
              <a:t>HEJNÉHO METODA VÝUKY MATEMATIKY</a:t>
            </a:r>
          </a:p>
          <a:p>
            <a:r>
              <a:rPr lang="cs-CZ" dirty="0"/>
              <a:t>WORKSHOPY – TIETOEVRY</a:t>
            </a:r>
          </a:p>
          <a:p>
            <a:r>
              <a:rPr lang="cs-CZ" dirty="0"/>
              <a:t>POSKYTNUTÍ NB – TIETOEVRY</a:t>
            </a:r>
          </a:p>
          <a:p>
            <a:r>
              <a:rPr lang="cs-CZ" dirty="0"/>
              <a:t>HRA FINANČNÍ SVOBODA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88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DF3A6-B8B7-405D-B045-BF65BF0BA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6"/>
          </a:xfrm>
        </p:spPr>
        <p:txBody>
          <a:bodyPr/>
          <a:lstStyle/>
          <a:p>
            <a:r>
              <a:rPr lang="cs-CZ" dirty="0"/>
              <a:t>Matematická platforma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D12AB-DAF7-4A33-B56C-72DC50E02A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70037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3500" dirty="0">
                <a:hlinkClick r:id="rId2"/>
              </a:rPr>
              <a:t>https://matematika.ostrava.cz</a:t>
            </a:r>
            <a:endParaRPr lang="cs-CZ" altLang="cs-CZ" sz="3500" dirty="0"/>
          </a:p>
          <a:p>
            <a:pPr marL="0" indent="0">
              <a:buNone/>
            </a:pPr>
            <a:endParaRPr lang="cs-CZ" altLang="cs-CZ" sz="3500" dirty="0"/>
          </a:p>
          <a:p>
            <a:r>
              <a:rPr lang="cs-CZ" altLang="cs-CZ" dirty="0"/>
              <a:t>platforma byla zveřejněna v listopadu 2020 </a:t>
            </a:r>
          </a:p>
          <a:p>
            <a:r>
              <a:rPr lang="cs-CZ" altLang="cs-CZ" dirty="0"/>
              <a:t>vytvoření realizoval </a:t>
            </a:r>
            <a:r>
              <a:rPr lang="cs-CZ" altLang="cs-CZ" dirty="0" err="1"/>
              <a:t>OVAnet</a:t>
            </a:r>
            <a:endParaRPr lang="cs-CZ" altLang="cs-CZ" dirty="0"/>
          </a:p>
          <a:p>
            <a:r>
              <a:rPr lang="cs-CZ" dirty="0"/>
              <a:t>obsahová náplň – členové PS Matematika</a:t>
            </a:r>
          </a:p>
          <a:p>
            <a:r>
              <a:rPr lang="cs-CZ" dirty="0"/>
              <a:t>příklady dobré praxe</a:t>
            </a:r>
          </a:p>
          <a:p>
            <a:r>
              <a:rPr lang="cs-CZ" dirty="0"/>
              <a:t>odkazy na zajímavé a ověřené matematické a logické obsahy pro využití ve výuce </a:t>
            </a:r>
          </a:p>
          <a:p>
            <a:endParaRPr lang="cs-CZ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7E5F93-A7E1-4A08-A260-7F51270BF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995DB9-BB67-48C4-A4A5-5BA58194F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-116905"/>
            <a:ext cx="264816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cs-CZ" altLang="cs-CZ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66E071-D73C-4F2C-99E7-95BCDFEB8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DEECC482-1583-40EC-9B03-A12805670D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0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1F2E3B-7A72-4932-81C8-A9FBA5FDD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r>
              <a:rPr lang="cs-CZ" sz="3300" dirty="0"/>
              <a:t>HEJNÉHO METODA VÝUKY MATEMATIKY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BAB666-D93B-4B5C-99BE-8D7746A6C11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metoda výuky matematiky, která je založena </a:t>
            </a:r>
          </a:p>
          <a:p>
            <a:pPr marL="0" indent="0">
              <a:buNone/>
            </a:pPr>
            <a:r>
              <a:rPr lang="cs-CZ" dirty="0"/>
              <a:t>   na respektování 12 základních principů, které </a:t>
            </a:r>
          </a:p>
          <a:p>
            <a:pPr marL="0" indent="0">
              <a:buNone/>
            </a:pPr>
            <a:r>
              <a:rPr lang="cs-CZ" dirty="0"/>
              <a:t>   geniálně skládá do uceleného konceptu tak, aby </a:t>
            </a:r>
          </a:p>
          <a:p>
            <a:pPr marL="0" indent="0">
              <a:buNone/>
            </a:pPr>
            <a:r>
              <a:rPr lang="cs-CZ" dirty="0"/>
              <a:t>   děti objevovaly matematiku samy a s radostí</a:t>
            </a:r>
          </a:p>
          <a:p>
            <a:r>
              <a:rPr lang="cs-CZ" dirty="0"/>
              <a:t>proběhly dva semináře, účastnilo se 40 osob z 20ti MŠ</a:t>
            </a:r>
          </a:p>
          <a:p>
            <a:pPr marL="0" indent="0">
              <a:buNone/>
            </a:pPr>
            <a:br>
              <a:rPr lang="cs-CZ" dirty="0"/>
            </a:b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228FCCB-85BC-404D-A431-A82ED9CD7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83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4DC98-F7CE-4E99-A2C0-9241224EB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080120"/>
          </a:xfrm>
        </p:spPr>
        <p:txBody>
          <a:bodyPr vert="horz" anchor="b">
            <a:normAutofit/>
          </a:bodyPr>
          <a:lstStyle/>
          <a:p>
            <a:r>
              <a:rPr lang="cs-CZ" dirty="0"/>
              <a:t>Workshopy - TIETOEVRY</a:t>
            </a:r>
            <a:br>
              <a:rPr lang="cs-CZ" sz="3300" dirty="0"/>
            </a:br>
            <a:endParaRPr lang="cs-CZ" sz="33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5BBB28-FEAF-4380-A9AB-22E17BA8A9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000" u="sng" dirty="0"/>
              <a:t>SEZNÁMENÍ S NÁSTROJI PRO ROZVOJ ALGORITMICKÉHO MYŠLENÍ</a:t>
            </a:r>
          </a:p>
          <a:p>
            <a:pPr lvl="0"/>
            <a:r>
              <a:rPr lang="cs-CZ" dirty="0"/>
              <a:t>workshopy, které se uskutečnily v roce 2018 a 2019</a:t>
            </a:r>
          </a:p>
          <a:p>
            <a:pPr lvl="0"/>
            <a:r>
              <a:rPr lang="cs-CZ" dirty="0"/>
              <a:t>2 workshopů ze zúčastnilo 27 účastníků z 19 škol</a:t>
            </a:r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r>
              <a:rPr lang="cs-CZ" sz="2000" u="sng" dirty="0"/>
              <a:t>APLIKACE – TEAMSY a další</a:t>
            </a:r>
          </a:p>
          <a:p>
            <a:r>
              <a:rPr lang="cs-CZ" dirty="0" err="1"/>
              <a:t>megaúspěšné</a:t>
            </a:r>
            <a:r>
              <a:rPr lang="cs-CZ" dirty="0"/>
              <a:t> workshopy v roce 2020 a 2021</a:t>
            </a:r>
          </a:p>
          <a:p>
            <a:r>
              <a:rPr lang="cs-CZ" dirty="0"/>
              <a:t>školení na aplikace v digitální a distanční výuce</a:t>
            </a:r>
          </a:p>
          <a:p>
            <a:r>
              <a:rPr lang="cs-CZ" dirty="0"/>
              <a:t>školení aplikace </a:t>
            </a:r>
            <a:r>
              <a:rPr lang="cs-CZ" dirty="0" err="1"/>
              <a:t>Teams</a:t>
            </a:r>
            <a:r>
              <a:rPr lang="cs-CZ" dirty="0"/>
              <a:t> pro SVČ a ZUŠ, a také pro ředitele škol a zřizovatele (září a říjen 2020)</a:t>
            </a:r>
          </a:p>
          <a:p>
            <a:pPr marL="0" indent="0">
              <a:buNone/>
            </a:pPr>
            <a:endParaRPr lang="cs-CZ" sz="1000" u="sng" dirty="0"/>
          </a:p>
          <a:p>
            <a:pPr marL="0" lv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3573524-ED5A-4177-8474-00838B09B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16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A0B58F-F9E3-41F4-AADF-0B43B695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zajímavé aktivity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C2A526-38C8-4D7E-AF2B-C99AEEA28E2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u="sng" dirty="0"/>
              <a:t>POSKYTNUTÍ NB – TIETOEVRY</a:t>
            </a:r>
          </a:p>
          <a:p>
            <a:pPr lvl="0"/>
            <a:r>
              <a:rPr lang="cs-CZ" dirty="0"/>
              <a:t>během distanční výuky 2020 a 2021 poskytla firma </a:t>
            </a:r>
            <a:r>
              <a:rPr lang="cs-CZ" dirty="0" err="1"/>
              <a:t>TietoEvry</a:t>
            </a:r>
            <a:r>
              <a:rPr lang="cs-CZ" dirty="0"/>
              <a:t> zdarma žákům ostravských škol  více jak 70 ks NB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u="sng" dirty="0"/>
              <a:t>SCRATCH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proběhly semináře ke </a:t>
            </a:r>
            <a:r>
              <a:rPr lang="cs-CZ" dirty="0" err="1"/>
              <a:t>Scratchi</a:t>
            </a:r>
            <a:r>
              <a:rPr lang="cs-CZ" dirty="0"/>
              <a:t> na konci minulého školního roku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lektoři byli z Ostravské univerzity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42C0B6D-2C0B-497E-8A29-D47FB36F0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6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F4D8B-27ED-424A-8920-FB15EAB3F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cs-CZ" dirty="0"/>
              <a:t>hra Finanční svoboda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8D6AC8-5A2C-4241-955A-E9C37BD96F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600" dirty="0"/>
              <a:t>stále ještě v nabídce pro školy</a:t>
            </a:r>
          </a:p>
          <a:p>
            <a:r>
              <a:rPr lang="cs-CZ" sz="2600" dirty="0"/>
              <a:t>dvoudenní workshop pro učitele ke hře Finanční svoboda včetně obdržení 3 her z projektu MAP ORP Ostrava II - to vše zdarma</a:t>
            </a:r>
          </a:p>
          <a:p>
            <a:r>
              <a:rPr lang="cs-CZ" sz="2600" dirty="0"/>
              <a:t>na workshopu se učitelé seznámí s hrou Finanční svoboda a s jejím využitím při výuce finanční gramotnosti</a:t>
            </a:r>
          </a:p>
          <a:p>
            <a:r>
              <a:rPr lang="cs-CZ" sz="2600" dirty="0"/>
              <a:t>učitelé zároveň obdrží písemné podklady, 4 scénáře v </a:t>
            </a:r>
            <a:r>
              <a:rPr lang="cs-CZ" sz="2600" dirty="0" err="1"/>
              <a:t>powerpointu</a:t>
            </a:r>
            <a:r>
              <a:rPr lang="cs-CZ" sz="2600" dirty="0"/>
              <a:t> a deskové hry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56C4FCE-33E3-4187-B60D-95C472C82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52" y="6221944"/>
            <a:ext cx="1800000" cy="2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039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382</TotalTime>
  <Words>618</Words>
  <Application>Microsoft Office PowerPoint</Application>
  <PresentationFormat>Předvádění na obrazovce (4:3)</PresentationFormat>
  <Paragraphs>90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Arkýř</vt:lpstr>
      <vt:lpstr>                                                                                                </vt:lpstr>
      <vt:lpstr>Členové pracovní skupiny</vt:lpstr>
      <vt:lpstr>Úkoly pracovní skupiny</vt:lpstr>
      <vt:lpstr>Významné aktivity implementace MAP II.</vt:lpstr>
      <vt:lpstr>Matematická platforma</vt:lpstr>
      <vt:lpstr>HEJNÉHO METODA VÝUKY MATEMATIKY </vt:lpstr>
      <vt:lpstr>Workshopy - TIETOEVRY </vt:lpstr>
      <vt:lpstr>Další zajímavé aktivity  </vt:lpstr>
      <vt:lpstr>hra Finanční svoboda</vt:lpstr>
      <vt:lpstr>Prezentace aplikace PowerPoint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club</dc:title>
  <dc:creator>Valued Acer Customer</dc:creator>
  <cp:lastModifiedBy>Korytářová Nikola</cp:lastModifiedBy>
  <cp:revision>40</cp:revision>
  <dcterms:created xsi:type="dcterms:W3CDTF">2013-01-19T12:48:34Z</dcterms:created>
  <dcterms:modified xsi:type="dcterms:W3CDTF">2022-01-24T12:15:52Z</dcterms:modified>
</cp:coreProperties>
</file>