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5"/>
  </p:notesMasterIdLst>
  <p:handoutMasterIdLst>
    <p:handoutMasterId r:id="rId16"/>
  </p:handoutMasterIdLst>
  <p:sldIdLst>
    <p:sldId id="256" r:id="rId6"/>
    <p:sldId id="285" r:id="rId7"/>
    <p:sldId id="292" r:id="rId8"/>
    <p:sldId id="293" r:id="rId9"/>
    <p:sldId id="287" r:id="rId10"/>
    <p:sldId id="288" r:id="rId11"/>
    <p:sldId id="289" r:id="rId12"/>
    <p:sldId id="290" r:id="rId13"/>
    <p:sldId id="291" r:id="rId14"/>
  </p:sldIdLst>
  <p:sldSz cx="12192000" cy="6858000"/>
  <p:notesSz cx="6794500" cy="9931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bcová Martina" initials="BM" lastIdx="7" clrIdx="0">
    <p:extLst>
      <p:ext uri="{19B8F6BF-5375-455C-9EA6-DF929625EA0E}">
        <p15:presenceInfo xmlns:p15="http://schemas.microsoft.com/office/powerpoint/2012/main" userId="S-1-5-21-1024343765-948047755-1557874966-33645" providerId="AD"/>
      </p:ext>
    </p:extLst>
  </p:cmAuthor>
  <p:cmAuthor id="2" name="Hošková Barbora" initials="HB" lastIdx="7" clrIdx="1">
    <p:extLst>
      <p:ext uri="{19B8F6BF-5375-455C-9EA6-DF929625EA0E}">
        <p15:presenceInfo xmlns:p15="http://schemas.microsoft.com/office/powerpoint/2012/main" userId="S-1-5-21-1024343765-948047755-1557874966-38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8D96"/>
    <a:srgbClr val="42A2D1"/>
    <a:srgbClr val="7EA2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86826" autoAdjust="0"/>
  </p:normalViewPr>
  <p:slideViewPr>
    <p:cSldViewPr snapToGrid="0">
      <p:cViewPr varScale="1">
        <p:scale>
          <a:sx n="99" d="100"/>
          <a:sy n="99" d="100"/>
        </p:scale>
        <p:origin x="10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24" cy="4971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7891" y="1"/>
            <a:ext cx="2945024" cy="4971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4F711-3647-42E3-9640-5A65FB10194B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34273"/>
            <a:ext cx="2945024" cy="4971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7891" y="9434273"/>
            <a:ext cx="2945024" cy="4971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F146C-3009-46E2-A49C-3C3E9E9A59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880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356" cy="4988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059" y="1"/>
            <a:ext cx="2944356" cy="4988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1FE6C-0446-49C5-B0C9-F999BAF278E6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885" y="4780067"/>
            <a:ext cx="5434731" cy="390990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2510"/>
            <a:ext cx="2944356" cy="4988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059" y="9432510"/>
            <a:ext cx="2944356" cy="4988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410B7-EA7D-472B-89E2-ECD3247A5C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0275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1410B7-EA7D-472B-89E2-ECD3247A5C71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89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410B7-EA7D-472B-89E2-ECD3247A5C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470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410B7-EA7D-472B-89E2-ECD3247A5C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528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410B7-EA7D-472B-89E2-ECD3247A5C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1951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B68B76-9612-4CDD-B2BC-CB26B7FD0B09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384A59-D9D6-4A65-A7DA-D66CFFD7CB00}" type="slidenum">
              <a:rPr lang="cs-CZ" smtClean="0"/>
              <a:t>‹#›</a:t>
            </a:fld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199" y="5829454"/>
            <a:ext cx="4611600" cy="102348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-1"/>
            <a:ext cx="12193200" cy="4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28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4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 b="0">
                <a:latin typeface="+mn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B68B76-9612-4CDD-B2BC-CB26B7FD0B09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384A59-D9D6-4A65-A7DA-D66CFFD7CB00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-1"/>
            <a:ext cx="12193200" cy="4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40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 sz="2400">
                <a:latin typeface="+mn-lt"/>
              </a:defRPr>
            </a:lvl1pPr>
            <a:lvl2pPr>
              <a:defRPr sz="20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B68B76-9612-4CDD-B2BC-CB26B7FD0B09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384A59-D9D6-4A65-A7DA-D66CFFD7CB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4868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7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/>
              <a:t>24.01.2022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0" y="5834516"/>
            <a:ext cx="61488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15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cs-CZ" sz="2800" b="1" kern="1200" dirty="0">
                <a:solidFill>
                  <a:srgbClr val="38899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838200" y="1825626"/>
            <a:ext cx="10515600" cy="4003675"/>
          </a:xfrm>
        </p:spPr>
        <p:txBody>
          <a:bodyPr>
            <a:normAutofit/>
          </a:bodyPr>
          <a:lstStyle>
            <a:lvl1pPr marL="0" indent="0">
              <a:buNone/>
              <a:defRPr sz="2000" b="0" baseline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Předepsané písmo</a:t>
            </a:r>
          </a:p>
          <a:p>
            <a:pPr lvl="0"/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0" y="5834516"/>
            <a:ext cx="61488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528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/>
              <a:t>24.01.2022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0" y="5834516"/>
            <a:ext cx="61488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484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>
            <a:lvl2pPr>
              <a:defRPr sz="2000" b="1">
                <a:latin typeface="+mn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/>
              <a:t>24.01.2022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0" y="5834516"/>
            <a:ext cx="61488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493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>
            <a:normAutofit/>
          </a:bodyPr>
          <a:lstStyle>
            <a:lvl1pPr marL="0" indent="0">
              <a:buNone/>
              <a:defRPr lang="cs-CZ" sz="20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/>
              <a:t>24.01.2022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0" y="5834516"/>
            <a:ext cx="61488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555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/>
              <a:t>24.01.2022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0" y="5834516"/>
            <a:ext cx="61488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0059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/>
              <a:t>24.01.2022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0" y="5834516"/>
            <a:ext cx="61488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4254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/>
              <a:t>24.01.2022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0" y="5834516"/>
            <a:ext cx="61488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85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199" y="5829454"/>
            <a:ext cx="4611600" cy="1023485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-1"/>
            <a:ext cx="12193200" cy="4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1810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/>
              <a:t>24.01.2022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0" y="5834516"/>
            <a:ext cx="61488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020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/>
              <a:t>24.01.2022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0" y="5834516"/>
            <a:ext cx="61488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5349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/>
              <a:t>24.01.2022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76016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26311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140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B68B76-9612-4CDD-B2BC-CB26B7FD0B09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384A59-D9D6-4A65-A7DA-D66CFFD7CB00}" type="slidenum">
              <a:rPr lang="cs-CZ" smtClean="0"/>
              <a:t>‹#›</a:t>
            </a:fld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199" y="5829454"/>
            <a:ext cx="4611600" cy="102348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-1"/>
            <a:ext cx="12193200" cy="4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56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kern="1200" dirty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B68B76-9612-4CDD-B2BC-CB26B7FD0B09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384A59-D9D6-4A65-A7DA-D66CFFD7CB00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199" y="5829454"/>
            <a:ext cx="4611600" cy="1023485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-1"/>
            <a:ext cx="12193200" cy="4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99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lang="cs-CZ" sz="2000" b="1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kern="1200" dirty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B68B76-9612-4CDD-B2BC-CB26B7FD0B09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384A59-D9D6-4A65-A7DA-D66CFFD7CB00}" type="slidenum">
              <a:rPr lang="cs-CZ" smtClean="0"/>
              <a:t>‹#›</a:t>
            </a:fld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199" y="5829454"/>
            <a:ext cx="4611600" cy="1023485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-1"/>
            <a:ext cx="12193200" cy="4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498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B68B76-9612-4CDD-B2BC-CB26B7FD0B09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384A59-D9D6-4A65-A7DA-D66CFFD7CB00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199" y="5829454"/>
            <a:ext cx="4611600" cy="1023485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-1"/>
            <a:ext cx="12193200" cy="4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31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B68B76-9612-4CDD-B2BC-CB26B7FD0B09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384A59-D9D6-4A65-A7DA-D66CFFD7CB00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-1"/>
            <a:ext cx="12193200" cy="4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07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B68B76-9612-4CDD-B2BC-CB26B7FD0B09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384A59-D9D6-4A65-A7DA-D66CFFD7CB00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-1"/>
            <a:ext cx="12193200" cy="4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81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B68B76-9612-4CDD-B2BC-CB26B7FD0B09}" type="datetimeFigureOut">
              <a:rPr lang="cs-CZ" smtClean="0"/>
              <a:t>24.01.2022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9384A59-D9D6-4A65-A7DA-D66CFFD7CB00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-1"/>
            <a:ext cx="12193200" cy="4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26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945100"/>
            <a:ext cx="10515600" cy="1002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2062975"/>
            <a:ext cx="10515600" cy="3766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199" y="5829454"/>
            <a:ext cx="4611600" cy="1023485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" y="-1"/>
            <a:ext cx="12193200" cy="4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10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428D96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792452"/>
            <a:ext cx="10515600" cy="898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3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Předepsané písmo </a:t>
            </a:r>
            <a:r>
              <a:rPr lang="cs-CZ" dirty="0" err="1"/>
              <a:t>Arial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76D02-AD12-4212-8B08-025A0969B009}" type="datetimeFigureOut">
              <a:rPr lang="cs-CZ" smtClean="0"/>
              <a:t>24.01.2022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4A4EA-A9C1-45FB-BB29-DA4DE3358264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0" y="5834516"/>
            <a:ext cx="6148800" cy="1023485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191999" cy="44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750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marL="571500" indent="-571500" algn="l" defTabSz="914400" rtl="0" eaLnBrk="1" latinLnBrk="0" hangingPunct="1">
        <a:lnSpc>
          <a:spcPct val="90000"/>
        </a:lnSpc>
        <a:spcBef>
          <a:spcPct val="0"/>
        </a:spcBef>
        <a:buNone/>
        <a:defRPr lang="cs-CZ" sz="2800" b="1" kern="1200" dirty="0">
          <a:solidFill>
            <a:srgbClr val="388991"/>
          </a:solidFill>
          <a:latin typeface="+mn-lt"/>
          <a:ea typeface="+mn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834" y="0"/>
            <a:ext cx="5214332" cy="28800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5812761"/>
            <a:ext cx="4610100" cy="10287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2880000"/>
            <a:ext cx="9144000" cy="2061714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Základní informace k tabulkám investičních priorit 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751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703560"/>
            <a:ext cx="10515600" cy="843886"/>
          </a:xfrm>
        </p:spPr>
        <p:txBody>
          <a:bodyPr/>
          <a:lstStyle/>
          <a:p>
            <a:r>
              <a:rPr lang="cs-CZ" dirty="0"/>
              <a:t>Vzory tabulek investičních priorit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2004" y="1547446"/>
            <a:ext cx="10515600" cy="44977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500" b="1" dirty="0">
                <a:solidFill>
                  <a:srgbClr val="FF0000"/>
                </a:solidFill>
              </a:rPr>
              <a:t>Seznam investičních priorit území je třeba zpracovat do NOVÝCH vzorů tabulek zaslaných realizačním týmem MAP.</a:t>
            </a:r>
          </a:p>
          <a:p>
            <a:pPr marL="0" indent="0">
              <a:buNone/>
            </a:pPr>
            <a:r>
              <a:rPr lang="cs-CZ" sz="1500" b="1" dirty="0">
                <a:solidFill>
                  <a:srgbClr val="FF0000"/>
                </a:solidFill>
              </a:rPr>
              <a:t>Aktuální aktualizace/doplnění tabulek investičních priorit únor 2022, </a:t>
            </a:r>
            <a:r>
              <a:rPr lang="cs-CZ" sz="1500" b="1" u="sng" dirty="0">
                <a:solidFill>
                  <a:srgbClr val="FF0000"/>
                </a:solidFill>
              </a:rPr>
              <a:t>další možné doplnění nejdříve za 6 měsíců (září 2022).</a:t>
            </a:r>
          </a:p>
          <a:p>
            <a:pPr marL="0" indent="0">
              <a:buNone/>
            </a:pPr>
            <a:endParaRPr lang="cs-CZ" sz="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500" b="1" dirty="0">
                <a:solidFill>
                  <a:srgbClr val="FF0000"/>
                </a:solidFill>
              </a:rPr>
              <a:t>POZOR!</a:t>
            </a:r>
          </a:p>
          <a:p>
            <a:pPr marL="0" indent="0">
              <a:buNone/>
            </a:pPr>
            <a:r>
              <a:rPr lang="cs-CZ" sz="1500" dirty="0">
                <a:solidFill>
                  <a:srgbClr val="FF0000"/>
                </a:solidFill>
              </a:rPr>
              <a:t>Vysvětlivky k nové tabulce: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00" dirty="0"/>
              <a:t>Identifikace školy –  </a:t>
            </a:r>
            <a:r>
              <a:rPr lang="cs-CZ" sz="1500" b="1" dirty="0"/>
              <a:t>Je třeba uvést všechny školy, kterých se projektový záměr týká a jejich identifikaci</a:t>
            </a:r>
            <a:r>
              <a:rPr lang="cs-CZ" sz="1500" dirty="0"/>
              <a:t>.</a:t>
            </a:r>
          </a:p>
          <a:p>
            <a:pPr marL="0" indent="0">
              <a:buNone/>
            </a:pPr>
            <a:r>
              <a:rPr lang="cs-CZ" sz="1500" i="1" dirty="0"/>
              <a:t>Přestože někteří zřizovatelé/městské obvody podávají jeden projekt (jednu žádost o dotaci) za více škol –tzn. do jednoho projektu je zařazeno více škol (například vybudování fyzikálních učeben na 5 školách), uvedete do tabulky všechny školy, kterých se projekt týká.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00" dirty="0"/>
              <a:t>U každého investičního záměru, který se bude ucházet o financování z IROP/fondů EU: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500" dirty="0">
                <a:latin typeface="+mj-lt"/>
              </a:rPr>
              <a:t>je třeba uvést všechny údaje, vč. odhadu podílu EFRR, (85%-příklad vzorce je uveden v tabulce, stačí ho zkopírovat do příslušného řádku i sloupce),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500" dirty="0">
                <a:latin typeface="+mj-lt"/>
              </a:rPr>
              <a:t>musí být vyplněn křížek u typu projektu – vazba na některou z podporovaných oblastí; křížků/oblastí může být i více.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500" b="1" dirty="0">
                <a:latin typeface="+mj-lt"/>
              </a:rPr>
              <a:t>celkové výdaje projektu </a:t>
            </a:r>
            <a:r>
              <a:rPr lang="cs-CZ" sz="1500" dirty="0">
                <a:latin typeface="+mj-lt"/>
              </a:rPr>
              <a:t>– uvedená částka </a:t>
            </a:r>
            <a:r>
              <a:rPr lang="cs-CZ" sz="1500" b="1" dirty="0">
                <a:latin typeface="+mj-lt"/>
              </a:rPr>
              <a:t>nemůže být při předložení záměru do výzvy IROP překročena</a:t>
            </a:r>
            <a:r>
              <a:rPr lang="cs-CZ" sz="1500" dirty="0">
                <a:latin typeface="+mj-lt"/>
              </a:rPr>
              <a:t>.</a:t>
            </a:r>
            <a:endParaRPr lang="cs-CZ" sz="15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500" dirty="0"/>
              <a:t>Není možné ze vzoru tabulky odstraňovat předdefinované sloupce.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00" dirty="0"/>
              <a:t>Harmonogram uvedený u investičních záměrů je orientační.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500" dirty="0"/>
          </a:p>
        </p:txBody>
      </p:sp>
    </p:spTree>
    <p:extLst>
      <p:ext uri="{BB962C8B-B14F-4D97-AF65-F5344CB8AC3E}">
        <p14:creationId xmlns:p14="http://schemas.microsoft.com/office/powerpoint/2010/main" val="229665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703560"/>
            <a:ext cx="10515600" cy="843886"/>
          </a:xfrm>
        </p:spPr>
        <p:txBody>
          <a:bodyPr/>
          <a:lstStyle/>
          <a:p>
            <a:r>
              <a:rPr lang="cs-CZ" dirty="0"/>
              <a:t>Vzory tabulek investičních priorit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2004" y="1547446"/>
            <a:ext cx="10515600" cy="44977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500" b="1" dirty="0">
                <a:solidFill>
                  <a:srgbClr val="FF0000"/>
                </a:solidFill>
              </a:rPr>
              <a:t>POZOR!</a:t>
            </a:r>
          </a:p>
          <a:p>
            <a:pPr marL="0" indent="0">
              <a:buNone/>
            </a:pPr>
            <a:r>
              <a:rPr lang="cs-CZ" sz="1500" dirty="0">
                <a:solidFill>
                  <a:srgbClr val="FF0000"/>
                </a:solidFill>
              </a:rPr>
              <a:t>Vysvětlivky k nové tabulce: </a:t>
            </a:r>
            <a:endParaRPr lang="cs-CZ" sz="15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500" dirty="0"/>
              <a:t>Typ projektu-vnitřní/venkovní zázemí pro komunitní aktivity vedoucí k sociální inkluzi– jedná se i např. o výstavbu a rekonstrukci hřišť, tělocvičen, sportovišť apod. -  </a:t>
            </a:r>
            <a:r>
              <a:rPr lang="cs-CZ" sz="1500" b="1" dirty="0"/>
              <a:t>s podmínkou, že po vyučování budou veřejně přístupné</a:t>
            </a:r>
            <a:r>
              <a:rPr lang="cs-CZ" sz="15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00" dirty="0"/>
              <a:t>Je-li dopad realizace projektu na MŠ i ZŠ (společné prostory, nelze rozlišit, kdo je bude více využívat), uveďte záměr na list MŠ i ZŠ.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00" dirty="0"/>
              <a:t>Investiční záměry, které se budou ucházet o financování z IROP, musí mít vyplněn křížek u typu projektu – vazba na některou z podporovaných oblastí, podíl EFRR a celkové výdaje projektu. </a:t>
            </a:r>
            <a:endParaRPr lang="cs-CZ" sz="5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1400" i="1" dirty="0"/>
              <a:t>V případě, že se investiční záměr bude ucházet o financování z IROPU, je důležité, aby měl správně vyplněný </a:t>
            </a:r>
            <a:r>
              <a:rPr lang="cs-CZ" sz="1400" i="1" u="sng" dirty="0"/>
              <a:t>celý řádek </a:t>
            </a:r>
            <a:r>
              <a:rPr lang="cs-CZ" sz="1400" i="1" dirty="0"/>
              <a:t>a IROP ho mohl identifikovat. Pokud se tedy u investičního záměru vyskytuje např. jen křížek a nejsou u něj celkové výdaje nebo EFRR, je nutné jeho doplnění. Pokud je v řádku vyplněn jen podíl EFRR a není v něm žádný křížek, předpokládá se, že se záměr bude taktéž ucházet o financování z IROPU a musí být doplněn křížkem.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1500" i="1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1800" b="1" dirty="0">
                <a:solidFill>
                  <a:srgbClr val="FF0000"/>
                </a:solidFill>
              </a:rPr>
              <a:t>!!! Tabulky aktualizovaných  investičních záměrů musí vždy obsahovat popis změn, které budou dále v textu barevně vyznačeny – barevně označit změny v rámci aktualizace PZ !!!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1500" dirty="0"/>
          </a:p>
          <a:p>
            <a:pPr marL="0" indent="0" algn="just">
              <a:spcBef>
                <a:spcPts val="0"/>
              </a:spcBef>
              <a:buNone/>
            </a:pPr>
            <a:endParaRPr lang="cs-CZ" sz="1500" b="1" i="1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cs-CZ" sz="15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243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703560"/>
            <a:ext cx="10515600" cy="843886"/>
          </a:xfrm>
        </p:spPr>
        <p:txBody>
          <a:bodyPr/>
          <a:lstStyle/>
          <a:p>
            <a:r>
              <a:rPr lang="cs-CZ" dirty="0"/>
              <a:t>Vzory tabulek investičních priorit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2004" y="1547446"/>
            <a:ext cx="10515600" cy="44977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500" b="1" dirty="0">
                <a:solidFill>
                  <a:srgbClr val="FF0000"/>
                </a:solidFill>
              </a:rPr>
              <a:t>POZOR!</a:t>
            </a:r>
          </a:p>
          <a:p>
            <a:pPr marL="0" indent="0">
              <a:buNone/>
            </a:pPr>
            <a:r>
              <a:rPr lang="cs-CZ" sz="1500" dirty="0">
                <a:solidFill>
                  <a:srgbClr val="FF0000"/>
                </a:solidFill>
              </a:rPr>
              <a:t>Vysvětlivky k nové tabulce: </a:t>
            </a:r>
            <a:endParaRPr lang="cs-CZ" sz="1500" dirty="0"/>
          </a:p>
          <a:p>
            <a:pPr marL="0" indent="0" algn="just">
              <a:spcBef>
                <a:spcPts val="600"/>
              </a:spcBef>
              <a:buNone/>
            </a:pPr>
            <a:endParaRPr lang="cs-CZ" sz="1500" b="1" i="1" dirty="0">
              <a:solidFill>
                <a:srgbClr val="FF0000"/>
              </a:solidFill>
            </a:endParaRP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500" dirty="0"/>
              <a:t>IROP nefinancuje kmenové učebny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500" dirty="0"/>
              <a:t>Pokud bude projekt financovat obec, kraj, zřizovatel apod. – spolufinancování se nevyplňuje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500" dirty="0"/>
              <a:t>Doplňkové aktivity (rekonstrukce hřiště, zázemí pro vnitřní a venkovní komunitní aktivity, zázemí pro ŠPP apod.) nelze realizovat jako samostatné projekty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500" dirty="0"/>
              <a:t>Školní kluby a školní družiny – uvádět do záložky základní školy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cs-CZ" sz="1500" dirty="0"/>
              <a:t>ZUŠ – uvádět do záložky zájmové a neformální vzdělávání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1500" dirty="0"/>
          </a:p>
          <a:p>
            <a:pPr marL="0" indent="0" algn="just">
              <a:spcBef>
                <a:spcPts val="0"/>
              </a:spcBef>
              <a:buNone/>
            </a:pPr>
            <a:endParaRPr lang="cs-CZ" sz="1500" b="1" i="1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cs-CZ" sz="15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306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 výpočtu předpokládaných výdajů EFRR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2294626"/>
                <a:ext cx="10515600" cy="3534828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𝑧𝑝</m:t>
                      </m:r>
                      <m:r>
                        <a:rPr lang="cs-CZ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ů</m:t>
                      </m:r>
                      <m:r>
                        <a:rPr lang="cs-CZ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𝑠𝑜𝑏𝑖𝑙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é 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ý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𝑑𝑎𝑗𝑒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𝐸𝐹𝑅𝑅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𝑐𝑒𝑙𝑘𝑜𝑣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é 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ý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𝑑𝑎𝑗𝑒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𝑝𝑟𝑜𝑗𝑒𝑘𝑡𝑢</m:t>
                      </m:r>
                      <m:r>
                        <a:rPr lang="cs-CZ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× </m:t>
                      </m:r>
                      <m:f>
                        <m:fPr>
                          <m:ctrlPr>
                            <a:rPr lang="cs-CZ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cs-CZ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cs-CZ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𝑟𝑎</m:t>
                          </m:r>
                          <m:r>
                            <a:rPr lang="cs-CZ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cs-CZ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𝑠𝑝𝑜𝑙𝑢𝑓𝑖𝑛𝑎𝑛𝑐𝑜𝑣</m:t>
                          </m:r>
                          <m:r>
                            <a:rPr lang="cs-CZ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á</m:t>
                          </m:r>
                          <m:r>
                            <a:rPr lang="cs-CZ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cs-CZ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í</m:t>
                          </m:r>
                        </m:num>
                        <m:den>
                          <m:r>
                            <a:rPr lang="cs-CZ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cs-CZ" dirty="0"/>
              </a:p>
              <a:p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>
                    <a:solidFill>
                      <a:schemeClr val="accent4">
                        <a:lumMod val="75000"/>
                      </a:schemeClr>
                    </a:solidFill>
                  </a:rPr>
                  <a:t>Míra spolufinancování</a:t>
                </a:r>
                <a:r>
                  <a:rPr lang="cs-CZ" dirty="0"/>
                  <a:t> je závislá na kategorii regionu: </a:t>
                </a:r>
              </a:p>
              <a:p>
                <a:r>
                  <a:rPr lang="cs-CZ" dirty="0">
                    <a:highlight>
                      <a:srgbClr val="FF0000"/>
                    </a:highlight>
                  </a:rPr>
                  <a:t>Méně rozvinuté regiony 85 % </a:t>
                </a:r>
                <a:r>
                  <a:rPr lang="cs-CZ" b="1" dirty="0">
                    <a:highlight>
                      <a:srgbClr val="FF0000"/>
                    </a:highlight>
                  </a:rPr>
                  <a:t>= MSK</a:t>
                </a:r>
              </a:p>
              <a:p>
                <a:r>
                  <a:rPr lang="cs-CZ" dirty="0"/>
                  <a:t>Přechodové regiony 70 %</a:t>
                </a:r>
              </a:p>
              <a:p>
                <a:r>
                  <a:rPr lang="cs-CZ" dirty="0"/>
                  <a:t>Více rozvinuté regiony 40 %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294626"/>
                <a:ext cx="10515600" cy="3534828"/>
              </a:xfrm>
              <a:blipFill>
                <a:blip r:embed="rId2"/>
                <a:stretch>
                  <a:fillRect l="-6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239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kontroly tabulek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2111" y="1963664"/>
            <a:ext cx="11162664" cy="3949236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Správně zapsaný investiční záměr, který se bude ucházet o financování z IROPU.</a:t>
            </a:r>
          </a:p>
        </p:txBody>
      </p:sp>
      <p:pic>
        <p:nvPicPr>
          <p:cNvPr id="6" name="Obrázek 5" descr="C:\Users\brabcovam3\AppData\Local\Microsoft\Windows\INetCache\Content.MSO\62B3FA98.tmp">
            <a:extLst>
              <a:ext uri="{FF2B5EF4-FFF2-40B4-BE49-F238E27FC236}">
                <a16:creationId xmlns:a16="http://schemas.microsoft.com/office/drawing/2014/main" id="{73F01C87-F3B3-46A9-A662-CD2B9BDF94E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676" y="5183700"/>
            <a:ext cx="302261" cy="28393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42F280CB-3FA1-4C3D-8D62-60144422C203}"/>
              </a:ext>
            </a:extLst>
          </p:cNvPr>
          <p:cNvSpPr txBox="1"/>
          <p:nvPr/>
        </p:nvSpPr>
        <p:spPr>
          <a:xfrm>
            <a:off x="1631791" y="5145940"/>
            <a:ext cx="60261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Celkové výdaje projektu</a:t>
            </a:r>
          </a:p>
          <a:p>
            <a:endParaRPr lang="cs-CZ" sz="1400" dirty="0"/>
          </a:p>
          <a:p>
            <a:r>
              <a:rPr lang="cs-CZ" sz="1400" dirty="0"/>
              <a:t>EFRR</a:t>
            </a:r>
          </a:p>
          <a:p>
            <a:endParaRPr lang="cs-CZ" sz="1400" dirty="0"/>
          </a:p>
          <a:p>
            <a:r>
              <a:rPr lang="cs-CZ" sz="1400" dirty="0"/>
              <a:t>Křížky</a:t>
            </a:r>
          </a:p>
        </p:txBody>
      </p:sp>
      <p:pic>
        <p:nvPicPr>
          <p:cNvPr id="8" name="Obrázek 7" descr="C:\Users\brabcovam3\AppData\Local\Microsoft\Windows\INetCache\Content.MSO\62B3FA98.tmp">
            <a:extLst>
              <a:ext uri="{FF2B5EF4-FFF2-40B4-BE49-F238E27FC236}">
                <a16:creationId xmlns:a16="http://schemas.microsoft.com/office/drawing/2014/main" id="{5E9ABE90-BA00-49CA-B458-6FFAD55DC52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822" y="5578315"/>
            <a:ext cx="253367" cy="30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ek 8" descr="C:\Users\brabcovam3\AppData\Local\Microsoft\Windows\INetCache\Content.MSO\62B3FA98.tmp">
            <a:extLst>
              <a:ext uri="{FF2B5EF4-FFF2-40B4-BE49-F238E27FC236}">
                <a16:creationId xmlns:a16="http://schemas.microsoft.com/office/drawing/2014/main" id="{57DD0EF8-B025-463B-999A-F77D433ACEB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424" y="6010690"/>
            <a:ext cx="253367" cy="30480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32E7C7AA-41E8-4238-8A13-C256B43FF5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106887"/>
              </p:ext>
            </p:extLst>
          </p:nvPr>
        </p:nvGraphicFramePr>
        <p:xfrm>
          <a:off x="372112" y="2427437"/>
          <a:ext cx="11572239" cy="2497144"/>
        </p:xfrm>
        <a:graphic>
          <a:graphicData uri="http://schemas.openxmlformats.org/drawingml/2006/table">
            <a:tbl>
              <a:tblPr/>
              <a:tblGrid>
                <a:gridCol w="649539">
                  <a:extLst>
                    <a:ext uri="{9D8B030D-6E8A-4147-A177-3AD203B41FA5}">
                      <a16:colId xmlns:a16="http://schemas.microsoft.com/office/drawing/2014/main" val="3451315201"/>
                    </a:ext>
                  </a:extLst>
                </a:gridCol>
                <a:gridCol w="649539">
                  <a:extLst>
                    <a:ext uri="{9D8B030D-6E8A-4147-A177-3AD203B41FA5}">
                      <a16:colId xmlns:a16="http://schemas.microsoft.com/office/drawing/2014/main" val="533718581"/>
                    </a:ext>
                  </a:extLst>
                </a:gridCol>
                <a:gridCol w="289972">
                  <a:extLst>
                    <a:ext uri="{9D8B030D-6E8A-4147-A177-3AD203B41FA5}">
                      <a16:colId xmlns:a16="http://schemas.microsoft.com/office/drawing/2014/main" val="779411933"/>
                    </a:ext>
                  </a:extLst>
                </a:gridCol>
                <a:gridCol w="376964">
                  <a:extLst>
                    <a:ext uri="{9D8B030D-6E8A-4147-A177-3AD203B41FA5}">
                      <a16:colId xmlns:a16="http://schemas.microsoft.com/office/drawing/2014/main" val="853009349"/>
                    </a:ext>
                  </a:extLst>
                </a:gridCol>
                <a:gridCol w="481355">
                  <a:extLst>
                    <a:ext uri="{9D8B030D-6E8A-4147-A177-3AD203B41FA5}">
                      <a16:colId xmlns:a16="http://schemas.microsoft.com/office/drawing/2014/main" val="2036222695"/>
                    </a:ext>
                  </a:extLst>
                </a:gridCol>
                <a:gridCol w="434958">
                  <a:extLst>
                    <a:ext uri="{9D8B030D-6E8A-4147-A177-3AD203B41FA5}">
                      <a16:colId xmlns:a16="http://schemas.microsoft.com/office/drawing/2014/main" val="422215724"/>
                    </a:ext>
                  </a:extLst>
                </a:gridCol>
                <a:gridCol w="510351">
                  <a:extLst>
                    <a:ext uri="{9D8B030D-6E8A-4147-A177-3AD203B41FA5}">
                      <a16:colId xmlns:a16="http://schemas.microsoft.com/office/drawing/2014/main" val="1322554362"/>
                    </a:ext>
                  </a:extLst>
                </a:gridCol>
                <a:gridCol w="446559">
                  <a:extLst>
                    <a:ext uri="{9D8B030D-6E8A-4147-A177-3AD203B41FA5}">
                      <a16:colId xmlns:a16="http://schemas.microsoft.com/office/drawing/2014/main" val="3382895612"/>
                    </a:ext>
                  </a:extLst>
                </a:gridCol>
                <a:gridCol w="446559">
                  <a:extLst>
                    <a:ext uri="{9D8B030D-6E8A-4147-A177-3AD203B41FA5}">
                      <a16:colId xmlns:a16="http://schemas.microsoft.com/office/drawing/2014/main" val="3848951923"/>
                    </a:ext>
                  </a:extLst>
                </a:gridCol>
                <a:gridCol w="458159">
                  <a:extLst>
                    <a:ext uri="{9D8B030D-6E8A-4147-A177-3AD203B41FA5}">
                      <a16:colId xmlns:a16="http://schemas.microsoft.com/office/drawing/2014/main" val="3892435694"/>
                    </a:ext>
                  </a:extLst>
                </a:gridCol>
                <a:gridCol w="1238102">
                  <a:extLst>
                    <a:ext uri="{9D8B030D-6E8A-4147-A177-3AD203B41FA5}">
                      <a16:colId xmlns:a16="http://schemas.microsoft.com/office/drawing/2014/main" val="2938146719"/>
                    </a:ext>
                  </a:extLst>
                </a:gridCol>
                <a:gridCol w="478537">
                  <a:extLst>
                    <a:ext uri="{9D8B030D-6E8A-4147-A177-3AD203B41FA5}">
                      <a16:colId xmlns:a16="http://schemas.microsoft.com/office/drawing/2014/main" val="565424556"/>
                    </a:ext>
                  </a:extLst>
                </a:gridCol>
                <a:gridCol w="386244">
                  <a:extLst>
                    <a:ext uri="{9D8B030D-6E8A-4147-A177-3AD203B41FA5}">
                      <a16:colId xmlns:a16="http://schemas.microsoft.com/office/drawing/2014/main" val="889000193"/>
                    </a:ext>
                  </a:extLst>
                </a:gridCol>
                <a:gridCol w="289972">
                  <a:extLst>
                    <a:ext uri="{9D8B030D-6E8A-4147-A177-3AD203B41FA5}">
                      <a16:colId xmlns:a16="http://schemas.microsoft.com/office/drawing/2014/main" val="224969594"/>
                    </a:ext>
                  </a:extLst>
                </a:gridCol>
                <a:gridCol w="233138">
                  <a:extLst>
                    <a:ext uri="{9D8B030D-6E8A-4147-A177-3AD203B41FA5}">
                      <a16:colId xmlns:a16="http://schemas.microsoft.com/office/drawing/2014/main" val="3691773172"/>
                    </a:ext>
                  </a:extLst>
                </a:gridCol>
                <a:gridCol w="423360">
                  <a:extLst>
                    <a:ext uri="{9D8B030D-6E8A-4147-A177-3AD203B41FA5}">
                      <a16:colId xmlns:a16="http://schemas.microsoft.com/office/drawing/2014/main" val="227217509"/>
                    </a:ext>
                  </a:extLst>
                </a:gridCol>
                <a:gridCol w="324771">
                  <a:extLst>
                    <a:ext uri="{9D8B030D-6E8A-4147-A177-3AD203B41FA5}">
                      <a16:colId xmlns:a16="http://schemas.microsoft.com/office/drawing/2014/main" val="1170847629"/>
                    </a:ext>
                  </a:extLst>
                </a:gridCol>
                <a:gridCol w="324771">
                  <a:extLst>
                    <a:ext uri="{9D8B030D-6E8A-4147-A177-3AD203B41FA5}">
                      <a16:colId xmlns:a16="http://schemas.microsoft.com/office/drawing/2014/main" val="399556071"/>
                    </a:ext>
                  </a:extLst>
                </a:gridCol>
                <a:gridCol w="260976">
                  <a:extLst>
                    <a:ext uri="{9D8B030D-6E8A-4147-A177-3AD203B41FA5}">
                      <a16:colId xmlns:a16="http://schemas.microsoft.com/office/drawing/2014/main" val="1445429936"/>
                    </a:ext>
                  </a:extLst>
                </a:gridCol>
                <a:gridCol w="423360">
                  <a:extLst>
                    <a:ext uri="{9D8B030D-6E8A-4147-A177-3AD203B41FA5}">
                      <a16:colId xmlns:a16="http://schemas.microsoft.com/office/drawing/2014/main" val="3265663479"/>
                    </a:ext>
                  </a:extLst>
                </a:gridCol>
                <a:gridCol w="440759">
                  <a:extLst>
                    <a:ext uri="{9D8B030D-6E8A-4147-A177-3AD203B41FA5}">
                      <a16:colId xmlns:a16="http://schemas.microsoft.com/office/drawing/2014/main" val="3198613369"/>
                    </a:ext>
                  </a:extLst>
                </a:gridCol>
                <a:gridCol w="440759">
                  <a:extLst>
                    <a:ext uri="{9D8B030D-6E8A-4147-A177-3AD203B41FA5}">
                      <a16:colId xmlns:a16="http://schemas.microsoft.com/office/drawing/2014/main" val="457439564"/>
                    </a:ext>
                  </a:extLst>
                </a:gridCol>
                <a:gridCol w="388564">
                  <a:extLst>
                    <a:ext uri="{9D8B030D-6E8A-4147-A177-3AD203B41FA5}">
                      <a16:colId xmlns:a16="http://schemas.microsoft.com/office/drawing/2014/main" val="219363553"/>
                    </a:ext>
                  </a:extLst>
                </a:gridCol>
                <a:gridCol w="510351">
                  <a:extLst>
                    <a:ext uri="{9D8B030D-6E8A-4147-A177-3AD203B41FA5}">
                      <a16:colId xmlns:a16="http://schemas.microsoft.com/office/drawing/2014/main" val="2724763815"/>
                    </a:ext>
                  </a:extLst>
                </a:gridCol>
                <a:gridCol w="407122">
                  <a:extLst>
                    <a:ext uri="{9D8B030D-6E8A-4147-A177-3AD203B41FA5}">
                      <a16:colId xmlns:a16="http://schemas.microsoft.com/office/drawing/2014/main" val="1492295720"/>
                    </a:ext>
                  </a:extLst>
                </a:gridCol>
                <a:gridCol w="257498">
                  <a:extLst>
                    <a:ext uri="{9D8B030D-6E8A-4147-A177-3AD203B41FA5}">
                      <a16:colId xmlns:a16="http://schemas.microsoft.com/office/drawing/2014/main" val="3740865757"/>
                    </a:ext>
                  </a:extLst>
                </a:gridCol>
              </a:tblGrid>
              <a:tr h="40148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Číslo řádku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gridSpan="5">
                  <a:txBody>
                    <a:bodyPr/>
                    <a:lstStyle/>
                    <a:p>
                      <a:pPr algn="ctr" fontAlgn="ctr"/>
                      <a:r>
                        <a:rPr lang="cs-CZ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Identifikace školy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projektu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Obec s rozšířenou působností -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Obec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Obsah projektu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Výdaje projektu  v Kč </a:t>
                      </a:r>
                      <a:r>
                        <a:rPr lang="pl-PL" sz="4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1)</a:t>
                      </a:r>
                      <a:endParaRPr lang="pl-PL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Předpokládaný termín realizace měsíc, rok</a:t>
                      </a:r>
                    </a:p>
                  </a:txBody>
                  <a:tcPr marL="3303" marR="3303" marT="330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cs-CZ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 </a:t>
                      </a:r>
                      <a:r>
                        <a:rPr lang="cs-CZ" sz="105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2)</a:t>
                      </a:r>
                      <a:endParaRPr lang="cs-CZ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Stav připravenosti projektu k realizaci </a:t>
                      </a:r>
                    </a:p>
                  </a:txBody>
                  <a:tcPr marL="3303" marR="3303" marT="330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08064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pPr algn="ctr" fontAlgn="ctr"/>
                      <a:endParaRPr lang="cs-CZ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celkové výdaje projektu </a:t>
                      </a:r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pl-PL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toho předpokládané výdaje EFRR</a:t>
                      </a:r>
                      <a:endParaRPr lang="cs-CZ" dirty="0"/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zahájení realizace</a:t>
                      </a:r>
                      <a:endParaRPr lang="cs-CZ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ukončení realizace</a:t>
                      </a:r>
                      <a:endParaRPr lang="cs-CZ" dirty="0"/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vazbou na podporovanou oblast</a:t>
                      </a:r>
                      <a:endParaRPr lang="cs-CZ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rekonstrukce učeben neúplných škol v CLLD</a:t>
                      </a:r>
                      <a:endParaRPr lang="cs-CZ"/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zázemí pro školní poradenské pracoviště </a:t>
                      </a:r>
                      <a:endParaRPr lang="cs-CZ"/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vnitřní/venkovní zázemí pro komunitní aktivity vedoucí k sociální inkluzi</a:t>
                      </a:r>
                      <a:endParaRPr lang="cs-CZ"/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budování zázemí družin a školních klubů</a:t>
                      </a:r>
                      <a:endParaRPr lang="cs-CZ"/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konektivita</a:t>
                      </a:r>
                      <a:endParaRPr lang="cs-CZ"/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stručný popis např. zpracovaná PD, zajištěné výkupy, výběr dodavatele</a:t>
                      </a:r>
                      <a:endParaRPr lang="cs-CZ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vydané stavební povolení ano/ne</a:t>
                      </a:r>
                      <a:endParaRPr lang="cs-CZ" dirty="0"/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013010"/>
                  </a:ext>
                </a:extLst>
              </a:tr>
              <a:tr h="15927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školy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Zřizovatel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IČ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IZO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IZO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celkové výdaje projektu </a:t>
                      </a:r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toho předpokládané výdaje EFRR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zahájení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ukončení realizace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pPr algn="ctr" fontAlgn="ctr"/>
                      <a:r>
                        <a:rPr lang="pl-PL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vazbou na podporovanou oblast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rekonstrukce učeben neúplných škol v CLLD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zázemí pro školní poradenské pracoviště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vnitřní/venkovní zázemí pro komunitní aktivity vedoucí k sociální inkluzi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budování zázemí družin a školních klubů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konektivita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stručný popis např. zpracovaná PD, zajištěné výkupy, výběr dodavatele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vydané stavební povolení ano/ne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399245"/>
                  </a:ext>
                </a:extLst>
              </a:tr>
              <a:tr h="85914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cizí jazyky</a:t>
                      </a:r>
                      <a:b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přírodní vědy</a:t>
                      </a:r>
                      <a:r>
                        <a:rPr lang="cs-CZ" sz="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3)</a:t>
                      </a:r>
                      <a: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polytech</a:t>
                      </a:r>
                      <a: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vzdělávání</a:t>
                      </a:r>
                      <a:r>
                        <a:rPr lang="cs-CZ" sz="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4)</a:t>
                      </a:r>
                      <a:endParaRPr lang="cs-CZ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práce s </a:t>
                      </a:r>
                      <a:r>
                        <a:rPr lang="cs-CZ" sz="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</a:t>
                      </a:r>
                      <a: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tech.</a:t>
                      </a:r>
                      <a:r>
                        <a:rPr lang="cs-CZ" sz="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5)</a:t>
                      </a:r>
                      <a:b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211246"/>
                  </a:ext>
                </a:extLst>
              </a:tr>
              <a:tr h="958891"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Základní škola a mateřská škola Slunečná, příspěvková organizace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Město Slunečná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75009900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107546159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600073017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Rekonstrukce učeben chemie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Slunečná 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Slunečná 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auto"/>
                      <a:r>
                        <a:rPr lang="cs-CZ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Projekt je zaměřen na zkvalitnění výuky přírodovědných předmětů a zajištění bezbariérovosti. V rámci projektu budou zrekonstruovány a vybaveny odborné učebny chemie včetně skladu chemikálií.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7 000 000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4 900 000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Rozpracovaná PD.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Ne.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181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3775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kontroly tabulek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2111" y="1963663"/>
            <a:ext cx="11162664" cy="4179961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Investiční záměr, který se bude ucházet o financování z IROPU, ale nemá vyplněné křížky. Nutno vrátit nositeli MAP.</a:t>
            </a:r>
          </a:p>
        </p:txBody>
      </p:sp>
      <p:pic>
        <p:nvPicPr>
          <p:cNvPr id="6" name="Obrázek 5" descr="C:\Users\brabcovam3\AppData\Local\Microsoft\Windows\INetCache\Content.MSO\62B3FA98.tmp">
            <a:extLst>
              <a:ext uri="{FF2B5EF4-FFF2-40B4-BE49-F238E27FC236}">
                <a16:creationId xmlns:a16="http://schemas.microsoft.com/office/drawing/2014/main" id="{73F01C87-F3B3-46A9-A662-CD2B9BDF94E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48" y="5071664"/>
            <a:ext cx="302261" cy="28393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42F280CB-3FA1-4C3D-8D62-60144422C203}"/>
              </a:ext>
            </a:extLst>
          </p:cNvPr>
          <p:cNvSpPr txBox="1"/>
          <p:nvPr/>
        </p:nvSpPr>
        <p:spPr>
          <a:xfrm>
            <a:off x="1734820" y="5056721"/>
            <a:ext cx="60261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Celkové výdaje projektu</a:t>
            </a:r>
          </a:p>
          <a:p>
            <a:endParaRPr lang="cs-CZ" sz="1400" dirty="0"/>
          </a:p>
          <a:p>
            <a:r>
              <a:rPr lang="cs-CZ" sz="1400" dirty="0"/>
              <a:t>EFRR</a:t>
            </a:r>
          </a:p>
          <a:p>
            <a:endParaRPr lang="cs-CZ" sz="1400" dirty="0"/>
          </a:p>
          <a:p>
            <a:r>
              <a:rPr lang="cs-CZ" sz="1400" dirty="0"/>
              <a:t>Křížky</a:t>
            </a:r>
          </a:p>
        </p:txBody>
      </p:sp>
      <p:pic>
        <p:nvPicPr>
          <p:cNvPr id="8" name="Obrázek 7" descr="C:\Users\brabcovam3\AppData\Local\Microsoft\Windows\INetCache\Content.MSO\62B3FA98.tmp">
            <a:extLst>
              <a:ext uri="{FF2B5EF4-FFF2-40B4-BE49-F238E27FC236}">
                <a16:creationId xmlns:a16="http://schemas.microsoft.com/office/drawing/2014/main" id="{5E9ABE90-BA00-49CA-B458-6FFAD55DC52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48" y="5489096"/>
            <a:ext cx="253367" cy="3048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E32C8ABD-37A3-4A2D-A248-57E11EBDE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888190"/>
              </p:ext>
            </p:extLst>
          </p:nvPr>
        </p:nvGraphicFramePr>
        <p:xfrm>
          <a:off x="514349" y="2572950"/>
          <a:ext cx="10839451" cy="2270680"/>
        </p:xfrm>
        <a:graphic>
          <a:graphicData uri="http://schemas.openxmlformats.org/drawingml/2006/table">
            <a:tbl>
              <a:tblPr/>
              <a:tblGrid>
                <a:gridCol w="608408">
                  <a:extLst>
                    <a:ext uri="{9D8B030D-6E8A-4147-A177-3AD203B41FA5}">
                      <a16:colId xmlns:a16="http://schemas.microsoft.com/office/drawing/2014/main" val="923569442"/>
                    </a:ext>
                  </a:extLst>
                </a:gridCol>
                <a:gridCol w="608408">
                  <a:extLst>
                    <a:ext uri="{9D8B030D-6E8A-4147-A177-3AD203B41FA5}">
                      <a16:colId xmlns:a16="http://schemas.microsoft.com/office/drawing/2014/main" val="1525753524"/>
                    </a:ext>
                  </a:extLst>
                </a:gridCol>
                <a:gridCol w="271611">
                  <a:extLst>
                    <a:ext uri="{9D8B030D-6E8A-4147-A177-3AD203B41FA5}">
                      <a16:colId xmlns:a16="http://schemas.microsoft.com/office/drawing/2014/main" val="216932935"/>
                    </a:ext>
                  </a:extLst>
                </a:gridCol>
                <a:gridCol w="353094">
                  <a:extLst>
                    <a:ext uri="{9D8B030D-6E8A-4147-A177-3AD203B41FA5}">
                      <a16:colId xmlns:a16="http://schemas.microsoft.com/office/drawing/2014/main" val="110949165"/>
                    </a:ext>
                  </a:extLst>
                </a:gridCol>
                <a:gridCol w="450874">
                  <a:extLst>
                    <a:ext uri="{9D8B030D-6E8A-4147-A177-3AD203B41FA5}">
                      <a16:colId xmlns:a16="http://schemas.microsoft.com/office/drawing/2014/main" val="1132834872"/>
                    </a:ext>
                  </a:extLst>
                </a:gridCol>
                <a:gridCol w="407416">
                  <a:extLst>
                    <a:ext uri="{9D8B030D-6E8A-4147-A177-3AD203B41FA5}">
                      <a16:colId xmlns:a16="http://schemas.microsoft.com/office/drawing/2014/main" val="3440570034"/>
                    </a:ext>
                  </a:extLst>
                </a:gridCol>
                <a:gridCol w="478035">
                  <a:extLst>
                    <a:ext uri="{9D8B030D-6E8A-4147-A177-3AD203B41FA5}">
                      <a16:colId xmlns:a16="http://schemas.microsoft.com/office/drawing/2014/main" val="3787976802"/>
                    </a:ext>
                  </a:extLst>
                </a:gridCol>
                <a:gridCol w="418281">
                  <a:extLst>
                    <a:ext uri="{9D8B030D-6E8A-4147-A177-3AD203B41FA5}">
                      <a16:colId xmlns:a16="http://schemas.microsoft.com/office/drawing/2014/main" val="744241372"/>
                    </a:ext>
                  </a:extLst>
                </a:gridCol>
                <a:gridCol w="418281">
                  <a:extLst>
                    <a:ext uri="{9D8B030D-6E8A-4147-A177-3AD203B41FA5}">
                      <a16:colId xmlns:a16="http://schemas.microsoft.com/office/drawing/2014/main" val="2643945988"/>
                    </a:ext>
                  </a:extLst>
                </a:gridCol>
                <a:gridCol w="429146">
                  <a:extLst>
                    <a:ext uri="{9D8B030D-6E8A-4147-A177-3AD203B41FA5}">
                      <a16:colId xmlns:a16="http://schemas.microsoft.com/office/drawing/2014/main" val="3468861771"/>
                    </a:ext>
                  </a:extLst>
                </a:gridCol>
                <a:gridCol w="1157063">
                  <a:extLst>
                    <a:ext uri="{9D8B030D-6E8A-4147-A177-3AD203B41FA5}">
                      <a16:colId xmlns:a16="http://schemas.microsoft.com/office/drawing/2014/main" val="1515946633"/>
                    </a:ext>
                  </a:extLst>
                </a:gridCol>
                <a:gridCol w="450874">
                  <a:extLst>
                    <a:ext uri="{9D8B030D-6E8A-4147-A177-3AD203B41FA5}">
                      <a16:colId xmlns:a16="http://schemas.microsoft.com/office/drawing/2014/main" val="3893230994"/>
                    </a:ext>
                  </a:extLst>
                </a:gridCol>
                <a:gridCol w="361786">
                  <a:extLst>
                    <a:ext uri="{9D8B030D-6E8A-4147-A177-3AD203B41FA5}">
                      <a16:colId xmlns:a16="http://schemas.microsoft.com/office/drawing/2014/main" val="3047457928"/>
                    </a:ext>
                  </a:extLst>
                </a:gridCol>
                <a:gridCol w="271611">
                  <a:extLst>
                    <a:ext uri="{9D8B030D-6E8A-4147-A177-3AD203B41FA5}">
                      <a16:colId xmlns:a16="http://schemas.microsoft.com/office/drawing/2014/main" val="2753680977"/>
                    </a:ext>
                  </a:extLst>
                </a:gridCol>
                <a:gridCol w="218375">
                  <a:extLst>
                    <a:ext uri="{9D8B030D-6E8A-4147-A177-3AD203B41FA5}">
                      <a16:colId xmlns:a16="http://schemas.microsoft.com/office/drawing/2014/main" val="764398302"/>
                    </a:ext>
                  </a:extLst>
                </a:gridCol>
                <a:gridCol w="396552">
                  <a:extLst>
                    <a:ext uri="{9D8B030D-6E8A-4147-A177-3AD203B41FA5}">
                      <a16:colId xmlns:a16="http://schemas.microsoft.com/office/drawing/2014/main" val="3756125784"/>
                    </a:ext>
                  </a:extLst>
                </a:gridCol>
                <a:gridCol w="304205">
                  <a:extLst>
                    <a:ext uri="{9D8B030D-6E8A-4147-A177-3AD203B41FA5}">
                      <a16:colId xmlns:a16="http://schemas.microsoft.com/office/drawing/2014/main" val="4261842270"/>
                    </a:ext>
                  </a:extLst>
                </a:gridCol>
                <a:gridCol w="304205">
                  <a:extLst>
                    <a:ext uri="{9D8B030D-6E8A-4147-A177-3AD203B41FA5}">
                      <a16:colId xmlns:a16="http://schemas.microsoft.com/office/drawing/2014/main" val="1940739424"/>
                    </a:ext>
                  </a:extLst>
                </a:gridCol>
                <a:gridCol w="244450">
                  <a:extLst>
                    <a:ext uri="{9D8B030D-6E8A-4147-A177-3AD203B41FA5}">
                      <a16:colId xmlns:a16="http://schemas.microsoft.com/office/drawing/2014/main" val="3929025619"/>
                    </a:ext>
                  </a:extLst>
                </a:gridCol>
                <a:gridCol w="396552">
                  <a:extLst>
                    <a:ext uri="{9D8B030D-6E8A-4147-A177-3AD203B41FA5}">
                      <a16:colId xmlns:a16="http://schemas.microsoft.com/office/drawing/2014/main" val="1571882319"/>
                    </a:ext>
                  </a:extLst>
                </a:gridCol>
                <a:gridCol w="412849">
                  <a:extLst>
                    <a:ext uri="{9D8B030D-6E8A-4147-A177-3AD203B41FA5}">
                      <a16:colId xmlns:a16="http://schemas.microsoft.com/office/drawing/2014/main" val="2402209"/>
                    </a:ext>
                  </a:extLst>
                </a:gridCol>
                <a:gridCol w="412849">
                  <a:extLst>
                    <a:ext uri="{9D8B030D-6E8A-4147-A177-3AD203B41FA5}">
                      <a16:colId xmlns:a16="http://schemas.microsoft.com/office/drawing/2014/main" val="3619178088"/>
                    </a:ext>
                  </a:extLst>
                </a:gridCol>
                <a:gridCol w="363959">
                  <a:extLst>
                    <a:ext uri="{9D8B030D-6E8A-4147-A177-3AD203B41FA5}">
                      <a16:colId xmlns:a16="http://schemas.microsoft.com/office/drawing/2014/main" val="3667259919"/>
                    </a:ext>
                  </a:extLst>
                </a:gridCol>
                <a:gridCol w="478035">
                  <a:extLst>
                    <a:ext uri="{9D8B030D-6E8A-4147-A177-3AD203B41FA5}">
                      <a16:colId xmlns:a16="http://schemas.microsoft.com/office/drawing/2014/main" val="3952705671"/>
                    </a:ext>
                  </a:extLst>
                </a:gridCol>
                <a:gridCol w="381341">
                  <a:extLst>
                    <a:ext uri="{9D8B030D-6E8A-4147-A177-3AD203B41FA5}">
                      <a16:colId xmlns:a16="http://schemas.microsoft.com/office/drawing/2014/main" val="3467529374"/>
                    </a:ext>
                  </a:extLst>
                </a:gridCol>
                <a:gridCol w="241191">
                  <a:extLst>
                    <a:ext uri="{9D8B030D-6E8A-4147-A177-3AD203B41FA5}">
                      <a16:colId xmlns:a16="http://schemas.microsoft.com/office/drawing/2014/main" val="3247481803"/>
                    </a:ext>
                  </a:extLst>
                </a:gridCol>
              </a:tblGrid>
              <a:tr h="34581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Číslo řádku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Identifikace školy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projektu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Obec s rozšířenou působností -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Obec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Obsah projektu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Výdaje projektu  v Kč </a:t>
                      </a:r>
                      <a:r>
                        <a:rPr lang="pl-PL" sz="10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pl-PL" sz="4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pl-PL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Předpokládaný termín realizace měsíc, rok</a:t>
                      </a:r>
                    </a:p>
                  </a:txBody>
                  <a:tcPr marL="3303" marR="3303" marT="330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 </a:t>
                      </a:r>
                      <a:r>
                        <a:rPr lang="cs-CZ" sz="10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2)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Stav připravenosti projektu k realizaci </a:t>
                      </a:r>
                    </a:p>
                  </a:txBody>
                  <a:tcPr marL="3303" marR="3303" marT="330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338638"/>
                  </a:ext>
                </a:extLst>
              </a:tr>
              <a:tr h="14031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školy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Zřizovatel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IČ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IZO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IZO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celkové výdaje projektu 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toho předpokládané výdaje EFRR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zahájení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ukončení realizace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vazbou na podporovanou oblast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rekonstrukce učeben neúplných škol v CLLD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zázemí pro školní poradenské pracoviště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vnitřní/venkovní zázemí pro komunitní aktivity vedoucí k sociální inkluzi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budování zázemí družin a školních klubů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konektivita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stručný popis např. zpracovaná PD, zajištěné výkupy, výběr dodavatele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vydané stavební povolení ano/ne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0879874"/>
                  </a:ext>
                </a:extLst>
              </a:tr>
              <a:tr h="75682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cizí jazyky</a:t>
                      </a:r>
                      <a:b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přírodní vědy</a:t>
                      </a:r>
                      <a:r>
                        <a:rPr lang="cs-CZ" sz="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3)</a:t>
                      </a:r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polytech. vzdělávání</a:t>
                      </a:r>
                      <a:r>
                        <a:rPr lang="cs-CZ" sz="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4)</a:t>
                      </a:r>
                      <a:endParaRPr lang="cs-CZ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práce s digi. tech.</a:t>
                      </a:r>
                      <a:r>
                        <a:rPr lang="cs-CZ" sz="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5)</a:t>
                      </a:r>
                      <a:b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044058"/>
                  </a:ext>
                </a:extLst>
              </a:tr>
              <a:tr h="844696"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Základní škola a mateřská škola Slunečná, příspěvková organizace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Město Slunečná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75009900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107546159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600073017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Rekonstrukce učeben chemie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Slunečná 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Slunečná 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auto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Projekt je zaměřen na zkvalitnění výuky přírodovědných předmětů a zajištění bezbariérovosti. V rámci projektu budou zrekonstruovány a vybaveny odborné učebny chemie včetně skladu chemikálií.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7 000 000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4 900 000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210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210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210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Rozpracovaná PD.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Ne.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558238"/>
                  </a:ext>
                </a:extLst>
              </a:tr>
            </a:tbl>
          </a:graphicData>
        </a:graphic>
      </p:graphicFrame>
      <p:sp>
        <p:nvSpPr>
          <p:cNvPr id="11" name="Znak násobení 10">
            <a:extLst>
              <a:ext uri="{FF2B5EF4-FFF2-40B4-BE49-F238E27FC236}">
                <a16:creationId xmlns:a16="http://schemas.microsoft.com/office/drawing/2014/main" id="{66610A50-C789-4053-BC7A-A8D21F615568}"/>
              </a:ext>
            </a:extLst>
          </p:cNvPr>
          <p:cNvSpPr/>
          <p:nvPr/>
        </p:nvSpPr>
        <p:spPr>
          <a:xfrm>
            <a:off x="1316831" y="5921472"/>
            <a:ext cx="533718" cy="3048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5755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kontroly tabulek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2111" y="1963663"/>
            <a:ext cx="11162664" cy="4179961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Investiční záměr, který se bude ucházet o financování z IROPU, ale nemá vyplněné křížky ani celkové výdaje projektu. Nutno vrátit nositeli MAP.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2F280CB-3FA1-4C3D-8D62-60144422C203}"/>
              </a:ext>
            </a:extLst>
          </p:cNvPr>
          <p:cNvSpPr txBox="1"/>
          <p:nvPr/>
        </p:nvSpPr>
        <p:spPr>
          <a:xfrm>
            <a:off x="1734820" y="5056721"/>
            <a:ext cx="60261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Celkové výdaje projektu</a:t>
            </a:r>
          </a:p>
          <a:p>
            <a:endParaRPr lang="cs-CZ" sz="1400" dirty="0"/>
          </a:p>
          <a:p>
            <a:r>
              <a:rPr lang="cs-CZ" sz="1400" dirty="0"/>
              <a:t>EFRR</a:t>
            </a:r>
          </a:p>
          <a:p>
            <a:endParaRPr lang="cs-CZ" sz="1400" dirty="0"/>
          </a:p>
          <a:p>
            <a:r>
              <a:rPr lang="cs-CZ" sz="1400" dirty="0"/>
              <a:t>Křížky</a:t>
            </a:r>
          </a:p>
        </p:txBody>
      </p:sp>
      <p:pic>
        <p:nvPicPr>
          <p:cNvPr id="8" name="Obrázek 7" descr="C:\Users\brabcovam3\AppData\Local\Microsoft\Windows\INetCache\Content.MSO\62B3FA98.tmp">
            <a:extLst>
              <a:ext uri="{FF2B5EF4-FFF2-40B4-BE49-F238E27FC236}">
                <a16:creationId xmlns:a16="http://schemas.microsoft.com/office/drawing/2014/main" id="{5E9ABE90-BA00-49CA-B458-6FFAD55DC52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48" y="5489096"/>
            <a:ext cx="253367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Znak násobení 10">
            <a:extLst>
              <a:ext uri="{FF2B5EF4-FFF2-40B4-BE49-F238E27FC236}">
                <a16:creationId xmlns:a16="http://schemas.microsoft.com/office/drawing/2014/main" id="{66610A50-C789-4053-BC7A-A8D21F615568}"/>
              </a:ext>
            </a:extLst>
          </p:cNvPr>
          <p:cNvSpPr/>
          <p:nvPr/>
        </p:nvSpPr>
        <p:spPr>
          <a:xfrm>
            <a:off x="1316831" y="5921472"/>
            <a:ext cx="533718" cy="3048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5F8A04BD-0A8D-46C2-8096-31E603AB02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633708"/>
              </p:ext>
            </p:extLst>
          </p:nvPr>
        </p:nvGraphicFramePr>
        <p:xfrm>
          <a:off x="485775" y="2726116"/>
          <a:ext cx="10972798" cy="1937688"/>
        </p:xfrm>
        <a:graphic>
          <a:graphicData uri="http://schemas.openxmlformats.org/drawingml/2006/table">
            <a:tbl>
              <a:tblPr/>
              <a:tblGrid>
                <a:gridCol w="615893">
                  <a:extLst>
                    <a:ext uri="{9D8B030D-6E8A-4147-A177-3AD203B41FA5}">
                      <a16:colId xmlns:a16="http://schemas.microsoft.com/office/drawing/2014/main" val="2879297841"/>
                    </a:ext>
                  </a:extLst>
                </a:gridCol>
                <a:gridCol w="615893">
                  <a:extLst>
                    <a:ext uri="{9D8B030D-6E8A-4147-A177-3AD203B41FA5}">
                      <a16:colId xmlns:a16="http://schemas.microsoft.com/office/drawing/2014/main" val="584743545"/>
                    </a:ext>
                  </a:extLst>
                </a:gridCol>
                <a:gridCol w="274952">
                  <a:extLst>
                    <a:ext uri="{9D8B030D-6E8A-4147-A177-3AD203B41FA5}">
                      <a16:colId xmlns:a16="http://schemas.microsoft.com/office/drawing/2014/main" val="3289199496"/>
                    </a:ext>
                  </a:extLst>
                </a:gridCol>
                <a:gridCol w="357438">
                  <a:extLst>
                    <a:ext uri="{9D8B030D-6E8A-4147-A177-3AD203B41FA5}">
                      <a16:colId xmlns:a16="http://schemas.microsoft.com/office/drawing/2014/main" val="47016114"/>
                    </a:ext>
                  </a:extLst>
                </a:gridCol>
                <a:gridCol w="456420">
                  <a:extLst>
                    <a:ext uri="{9D8B030D-6E8A-4147-A177-3AD203B41FA5}">
                      <a16:colId xmlns:a16="http://schemas.microsoft.com/office/drawing/2014/main" val="1364339625"/>
                    </a:ext>
                  </a:extLst>
                </a:gridCol>
                <a:gridCol w="412428">
                  <a:extLst>
                    <a:ext uri="{9D8B030D-6E8A-4147-A177-3AD203B41FA5}">
                      <a16:colId xmlns:a16="http://schemas.microsoft.com/office/drawing/2014/main" val="1421748058"/>
                    </a:ext>
                  </a:extLst>
                </a:gridCol>
                <a:gridCol w="483916">
                  <a:extLst>
                    <a:ext uri="{9D8B030D-6E8A-4147-A177-3AD203B41FA5}">
                      <a16:colId xmlns:a16="http://schemas.microsoft.com/office/drawing/2014/main" val="617973555"/>
                    </a:ext>
                  </a:extLst>
                </a:gridCol>
                <a:gridCol w="423427">
                  <a:extLst>
                    <a:ext uri="{9D8B030D-6E8A-4147-A177-3AD203B41FA5}">
                      <a16:colId xmlns:a16="http://schemas.microsoft.com/office/drawing/2014/main" val="2703564876"/>
                    </a:ext>
                  </a:extLst>
                </a:gridCol>
                <a:gridCol w="423427">
                  <a:extLst>
                    <a:ext uri="{9D8B030D-6E8A-4147-A177-3AD203B41FA5}">
                      <a16:colId xmlns:a16="http://schemas.microsoft.com/office/drawing/2014/main" val="4189322259"/>
                    </a:ext>
                  </a:extLst>
                </a:gridCol>
                <a:gridCol w="434425">
                  <a:extLst>
                    <a:ext uri="{9D8B030D-6E8A-4147-A177-3AD203B41FA5}">
                      <a16:colId xmlns:a16="http://schemas.microsoft.com/office/drawing/2014/main" val="47564540"/>
                    </a:ext>
                  </a:extLst>
                </a:gridCol>
                <a:gridCol w="1171297">
                  <a:extLst>
                    <a:ext uri="{9D8B030D-6E8A-4147-A177-3AD203B41FA5}">
                      <a16:colId xmlns:a16="http://schemas.microsoft.com/office/drawing/2014/main" val="2249110208"/>
                    </a:ext>
                  </a:extLst>
                </a:gridCol>
                <a:gridCol w="456420">
                  <a:extLst>
                    <a:ext uri="{9D8B030D-6E8A-4147-A177-3AD203B41FA5}">
                      <a16:colId xmlns:a16="http://schemas.microsoft.com/office/drawing/2014/main" val="3567178731"/>
                    </a:ext>
                  </a:extLst>
                </a:gridCol>
                <a:gridCol w="366237">
                  <a:extLst>
                    <a:ext uri="{9D8B030D-6E8A-4147-A177-3AD203B41FA5}">
                      <a16:colId xmlns:a16="http://schemas.microsoft.com/office/drawing/2014/main" val="1825742288"/>
                    </a:ext>
                  </a:extLst>
                </a:gridCol>
                <a:gridCol w="274952">
                  <a:extLst>
                    <a:ext uri="{9D8B030D-6E8A-4147-A177-3AD203B41FA5}">
                      <a16:colId xmlns:a16="http://schemas.microsoft.com/office/drawing/2014/main" val="4251055180"/>
                    </a:ext>
                  </a:extLst>
                </a:gridCol>
                <a:gridCol w="221062">
                  <a:extLst>
                    <a:ext uri="{9D8B030D-6E8A-4147-A177-3AD203B41FA5}">
                      <a16:colId xmlns:a16="http://schemas.microsoft.com/office/drawing/2014/main" val="4067598226"/>
                    </a:ext>
                  </a:extLst>
                </a:gridCol>
                <a:gridCol w="401430">
                  <a:extLst>
                    <a:ext uri="{9D8B030D-6E8A-4147-A177-3AD203B41FA5}">
                      <a16:colId xmlns:a16="http://schemas.microsoft.com/office/drawing/2014/main" val="1283917277"/>
                    </a:ext>
                  </a:extLst>
                </a:gridCol>
                <a:gridCol w="307947">
                  <a:extLst>
                    <a:ext uri="{9D8B030D-6E8A-4147-A177-3AD203B41FA5}">
                      <a16:colId xmlns:a16="http://schemas.microsoft.com/office/drawing/2014/main" val="2504835292"/>
                    </a:ext>
                  </a:extLst>
                </a:gridCol>
                <a:gridCol w="307947">
                  <a:extLst>
                    <a:ext uri="{9D8B030D-6E8A-4147-A177-3AD203B41FA5}">
                      <a16:colId xmlns:a16="http://schemas.microsoft.com/office/drawing/2014/main" val="2600996732"/>
                    </a:ext>
                  </a:extLst>
                </a:gridCol>
                <a:gridCol w="247458">
                  <a:extLst>
                    <a:ext uri="{9D8B030D-6E8A-4147-A177-3AD203B41FA5}">
                      <a16:colId xmlns:a16="http://schemas.microsoft.com/office/drawing/2014/main" val="2553472045"/>
                    </a:ext>
                  </a:extLst>
                </a:gridCol>
                <a:gridCol w="401430">
                  <a:extLst>
                    <a:ext uri="{9D8B030D-6E8A-4147-A177-3AD203B41FA5}">
                      <a16:colId xmlns:a16="http://schemas.microsoft.com/office/drawing/2014/main" val="2694986575"/>
                    </a:ext>
                  </a:extLst>
                </a:gridCol>
                <a:gridCol w="417928">
                  <a:extLst>
                    <a:ext uri="{9D8B030D-6E8A-4147-A177-3AD203B41FA5}">
                      <a16:colId xmlns:a16="http://schemas.microsoft.com/office/drawing/2014/main" val="2806607882"/>
                    </a:ext>
                  </a:extLst>
                </a:gridCol>
                <a:gridCol w="417928">
                  <a:extLst>
                    <a:ext uri="{9D8B030D-6E8A-4147-A177-3AD203B41FA5}">
                      <a16:colId xmlns:a16="http://schemas.microsoft.com/office/drawing/2014/main" val="3276489469"/>
                    </a:ext>
                  </a:extLst>
                </a:gridCol>
                <a:gridCol w="368436">
                  <a:extLst>
                    <a:ext uri="{9D8B030D-6E8A-4147-A177-3AD203B41FA5}">
                      <a16:colId xmlns:a16="http://schemas.microsoft.com/office/drawing/2014/main" val="1181846623"/>
                    </a:ext>
                  </a:extLst>
                </a:gridCol>
                <a:gridCol w="483916">
                  <a:extLst>
                    <a:ext uri="{9D8B030D-6E8A-4147-A177-3AD203B41FA5}">
                      <a16:colId xmlns:a16="http://schemas.microsoft.com/office/drawing/2014/main" val="3802177159"/>
                    </a:ext>
                  </a:extLst>
                </a:gridCol>
                <a:gridCol w="386033">
                  <a:extLst>
                    <a:ext uri="{9D8B030D-6E8A-4147-A177-3AD203B41FA5}">
                      <a16:colId xmlns:a16="http://schemas.microsoft.com/office/drawing/2014/main" val="1899385976"/>
                    </a:ext>
                  </a:extLst>
                </a:gridCol>
                <a:gridCol w="244158">
                  <a:extLst>
                    <a:ext uri="{9D8B030D-6E8A-4147-A177-3AD203B41FA5}">
                      <a16:colId xmlns:a16="http://schemas.microsoft.com/office/drawing/2014/main" val="515638547"/>
                    </a:ext>
                  </a:extLst>
                </a:gridCol>
              </a:tblGrid>
              <a:tr h="29480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Číslo řádku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Identifikace školy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projektu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Obec s rozšířenou působností -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Obec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Obsah projektu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Výdaje projektu  v Kč </a:t>
                      </a:r>
                      <a:r>
                        <a:rPr lang="pl-PL" sz="4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1)</a:t>
                      </a:r>
                      <a:endParaRPr lang="pl-PL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Předpokládaný termín realizace měsíc, rok</a:t>
                      </a:r>
                    </a:p>
                  </a:txBody>
                  <a:tcPr marL="3303" marR="3303" marT="330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 </a:t>
                      </a:r>
                      <a:r>
                        <a:rPr lang="cs-CZ" sz="10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2)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Stav připravenosti projektu k realizaci </a:t>
                      </a:r>
                    </a:p>
                  </a:txBody>
                  <a:tcPr marL="3303" marR="3303" marT="330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501465"/>
                  </a:ext>
                </a:extLst>
              </a:tr>
              <a:tr h="11961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školy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Zřizovatel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IČ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IZO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IZO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celkové výdaje projektu 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toho předpokládané výdaje EFRR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zahájení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ukončení realizace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vazbou na podporovanou oblast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rekonstrukce učeben neúplných škol v CLLD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zázemí pro školní poradenské pracoviště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vnitřní/venkovní zázemí pro komunitní aktivity vedoucí k sociální inkluzi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budování zázemí družin a školních klubů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konektivita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stručný popis např. zpracovaná PD, zajištěné výkupy, výběr dodavatele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vydané stavební povolení ano/ne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703227"/>
                  </a:ext>
                </a:extLst>
              </a:tr>
              <a:tr h="64517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cizí jazyky</a:t>
                      </a:r>
                      <a:b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přírodní vědy</a:t>
                      </a:r>
                      <a:r>
                        <a:rPr lang="cs-CZ" sz="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3)</a:t>
                      </a:r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polytech. vzdělávání</a:t>
                      </a:r>
                      <a:r>
                        <a:rPr lang="cs-CZ" sz="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4)</a:t>
                      </a:r>
                      <a:endParaRPr lang="cs-CZ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práce s digi. tech.</a:t>
                      </a:r>
                      <a:r>
                        <a:rPr lang="cs-CZ" sz="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5)</a:t>
                      </a:r>
                      <a:b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171596"/>
                  </a:ext>
                </a:extLst>
              </a:tr>
              <a:tr h="720086"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Základní škola a mateřská škola Slunečná, příspěvková organizace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Město Slunečná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75009900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107546159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600073017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Rekonstrukce učeben chemie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Slunečná 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Slunečná 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auto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Projekt je zaměřen na zkvalitnění výuky přírodovědných předmětů a zajištění bezbariérovosti. V rámci projektu budou zrekonstruovány a vybaveny odborné učebny chemie včetně skladu chemikálií.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210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210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210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210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Rozpracovaná PD.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Ne.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715943"/>
                  </a:ext>
                </a:extLst>
              </a:tr>
            </a:tbl>
          </a:graphicData>
        </a:graphic>
      </p:graphicFrame>
      <p:sp>
        <p:nvSpPr>
          <p:cNvPr id="12" name="Znak násobení 11">
            <a:extLst>
              <a:ext uri="{FF2B5EF4-FFF2-40B4-BE49-F238E27FC236}">
                <a16:creationId xmlns:a16="http://schemas.microsoft.com/office/drawing/2014/main" id="{726E569B-5ADD-4B99-B6B4-CC0EB2E2B7FB}"/>
              </a:ext>
            </a:extLst>
          </p:cNvPr>
          <p:cNvSpPr/>
          <p:nvPr/>
        </p:nvSpPr>
        <p:spPr>
          <a:xfrm>
            <a:off x="1316831" y="5025592"/>
            <a:ext cx="533718" cy="3048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2296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kontroly tabulek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2111" y="1963663"/>
            <a:ext cx="11162664" cy="4179961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Investiční záměr, který se bude ucházet o financování z IROPU, má vyplněné křížky, ale nemá vyplněny celkové výdaje projektu ani EFRR. Nutno vrátit nositeli MAP.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2F280CB-3FA1-4C3D-8D62-60144422C203}"/>
              </a:ext>
            </a:extLst>
          </p:cNvPr>
          <p:cNvSpPr txBox="1"/>
          <p:nvPr/>
        </p:nvSpPr>
        <p:spPr>
          <a:xfrm>
            <a:off x="1734820" y="5056721"/>
            <a:ext cx="60261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Celkové výdaje projektu</a:t>
            </a:r>
          </a:p>
          <a:p>
            <a:endParaRPr lang="cs-CZ" sz="1400" dirty="0"/>
          </a:p>
          <a:p>
            <a:r>
              <a:rPr lang="cs-CZ" sz="1400" dirty="0"/>
              <a:t>EFRR</a:t>
            </a:r>
          </a:p>
          <a:p>
            <a:endParaRPr lang="cs-CZ" sz="1400" dirty="0"/>
          </a:p>
          <a:p>
            <a:r>
              <a:rPr lang="cs-CZ" sz="1400" dirty="0"/>
              <a:t>Křížky</a:t>
            </a:r>
          </a:p>
        </p:txBody>
      </p:sp>
      <p:pic>
        <p:nvPicPr>
          <p:cNvPr id="8" name="Obrázek 7" descr="C:\Users\brabcovam3\AppData\Local\Microsoft\Windows\INetCache\Content.MSO\62B3FA98.tmp">
            <a:extLst>
              <a:ext uri="{FF2B5EF4-FFF2-40B4-BE49-F238E27FC236}">
                <a16:creationId xmlns:a16="http://schemas.microsoft.com/office/drawing/2014/main" id="{5E9ABE90-BA00-49CA-B458-6FFAD55DC52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006" y="5924695"/>
            <a:ext cx="253367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Znak násobení 10">
            <a:extLst>
              <a:ext uri="{FF2B5EF4-FFF2-40B4-BE49-F238E27FC236}">
                <a16:creationId xmlns:a16="http://schemas.microsoft.com/office/drawing/2014/main" id="{66610A50-C789-4053-BC7A-A8D21F615568}"/>
              </a:ext>
            </a:extLst>
          </p:cNvPr>
          <p:cNvSpPr/>
          <p:nvPr/>
        </p:nvSpPr>
        <p:spPr>
          <a:xfrm>
            <a:off x="1316831" y="5464272"/>
            <a:ext cx="533718" cy="3048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12" name="Znak násobení 11">
            <a:extLst>
              <a:ext uri="{FF2B5EF4-FFF2-40B4-BE49-F238E27FC236}">
                <a16:creationId xmlns:a16="http://schemas.microsoft.com/office/drawing/2014/main" id="{726E569B-5ADD-4B99-B6B4-CC0EB2E2B7FB}"/>
              </a:ext>
            </a:extLst>
          </p:cNvPr>
          <p:cNvSpPr/>
          <p:nvPr/>
        </p:nvSpPr>
        <p:spPr>
          <a:xfrm>
            <a:off x="1316831" y="5025592"/>
            <a:ext cx="533718" cy="3048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E708CEDA-680D-4F39-88F1-1CCCFE53C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748912"/>
              </p:ext>
            </p:extLst>
          </p:nvPr>
        </p:nvGraphicFramePr>
        <p:xfrm>
          <a:off x="476250" y="2820774"/>
          <a:ext cx="11162664" cy="1999998"/>
        </p:xfrm>
        <a:graphic>
          <a:graphicData uri="http://schemas.openxmlformats.org/drawingml/2006/table">
            <a:tbl>
              <a:tblPr/>
              <a:tblGrid>
                <a:gridCol w="626550">
                  <a:extLst>
                    <a:ext uri="{9D8B030D-6E8A-4147-A177-3AD203B41FA5}">
                      <a16:colId xmlns:a16="http://schemas.microsoft.com/office/drawing/2014/main" val="1765739142"/>
                    </a:ext>
                  </a:extLst>
                </a:gridCol>
                <a:gridCol w="626550">
                  <a:extLst>
                    <a:ext uri="{9D8B030D-6E8A-4147-A177-3AD203B41FA5}">
                      <a16:colId xmlns:a16="http://schemas.microsoft.com/office/drawing/2014/main" val="927527480"/>
                    </a:ext>
                  </a:extLst>
                </a:gridCol>
                <a:gridCol w="279710">
                  <a:extLst>
                    <a:ext uri="{9D8B030D-6E8A-4147-A177-3AD203B41FA5}">
                      <a16:colId xmlns:a16="http://schemas.microsoft.com/office/drawing/2014/main" val="4204621644"/>
                    </a:ext>
                  </a:extLst>
                </a:gridCol>
                <a:gridCol w="363623">
                  <a:extLst>
                    <a:ext uri="{9D8B030D-6E8A-4147-A177-3AD203B41FA5}">
                      <a16:colId xmlns:a16="http://schemas.microsoft.com/office/drawing/2014/main" val="3599256269"/>
                    </a:ext>
                  </a:extLst>
                </a:gridCol>
                <a:gridCol w="464318">
                  <a:extLst>
                    <a:ext uri="{9D8B030D-6E8A-4147-A177-3AD203B41FA5}">
                      <a16:colId xmlns:a16="http://schemas.microsoft.com/office/drawing/2014/main" val="3625408431"/>
                    </a:ext>
                  </a:extLst>
                </a:gridCol>
                <a:gridCol w="419565">
                  <a:extLst>
                    <a:ext uri="{9D8B030D-6E8A-4147-A177-3AD203B41FA5}">
                      <a16:colId xmlns:a16="http://schemas.microsoft.com/office/drawing/2014/main" val="1604443387"/>
                    </a:ext>
                  </a:extLst>
                </a:gridCol>
                <a:gridCol w="492289">
                  <a:extLst>
                    <a:ext uri="{9D8B030D-6E8A-4147-A177-3AD203B41FA5}">
                      <a16:colId xmlns:a16="http://schemas.microsoft.com/office/drawing/2014/main" val="3743201015"/>
                    </a:ext>
                  </a:extLst>
                </a:gridCol>
                <a:gridCol w="430753">
                  <a:extLst>
                    <a:ext uri="{9D8B030D-6E8A-4147-A177-3AD203B41FA5}">
                      <a16:colId xmlns:a16="http://schemas.microsoft.com/office/drawing/2014/main" val="2862425528"/>
                    </a:ext>
                  </a:extLst>
                </a:gridCol>
                <a:gridCol w="430753">
                  <a:extLst>
                    <a:ext uri="{9D8B030D-6E8A-4147-A177-3AD203B41FA5}">
                      <a16:colId xmlns:a16="http://schemas.microsoft.com/office/drawing/2014/main" val="1095152842"/>
                    </a:ext>
                  </a:extLst>
                </a:gridCol>
                <a:gridCol w="441942">
                  <a:extLst>
                    <a:ext uri="{9D8B030D-6E8A-4147-A177-3AD203B41FA5}">
                      <a16:colId xmlns:a16="http://schemas.microsoft.com/office/drawing/2014/main" val="127100626"/>
                    </a:ext>
                  </a:extLst>
                </a:gridCol>
                <a:gridCol w="1191564">
                  <a:extLst>
                    <a:ext uri="{9D8B030D-6E8A-4147-A177-3AD203B41FA5}">
                      <a16:colId xmlns:a16="http://schemas.microsoft.com/office/drawing/2014/main" val="3425438681"/>
                    </a:ext>
                  </a:extLst>
                </a:gridCol>
                <a:gridCol w="464318">
                  <a:extLst>
                    <a:ext uri="{9D8B030D-6E8A-4147-A177-3AD203B41FA5}">
                      <a16:colId xmlns:a16="http://schemas.microsoft.com/office/drawing/2014/main" val="441366534"/>
                    </a:ext>
                  </a:extLst>
                </a:gridCol>
                <a:gridCol w="372574">
                  <a:extLst>
                    <a:ext uri="{9D8B030D-6E8A-4147-A177-3AD203B41FA5}">
                      <a16:colId xmlns:a16="http://schemas.microsoft.com/office/drawing/2014/main" val="1635987903"/>
                    </a:ext>
                  </a:extLst>
                </a:gridCol>
                <a:gridCol w="279710">
                  <a:extLst>
                    <a:ext uri="{9D8B030D-6E8A-4147-A177-3AD203B41FA5}">
                      <a16:colId xmlns:a16="http://schemas.microsoft.com/office/drawing/2014/main" val="1138058204"/>
                    </a:ext>
                  </a:extLst>
                </a:gridCol>
                <a:gridCol w="224887">
                  <a:extLst>
                    <a:ext uri="{9D8B030D-6E8A-4147-A177-3AD203B41FA5}">
                      <a16:colId xmlns:a16="http://schemas.microsoft.com/office/drawing/2014/main" val="1152731994"/>
                    </a:ext>
                  </a:extLst>
                </a:gridCol>
                <a:gridCol w="408376">
                  <a:extLst>
                    <a:ext uri="{9D8B030D-6E8A-4147-A177-3AD203B41FA5}">
                      <a16:colId xmlns:a16="http://schemas.microsoft.com/office/drawing/2014/main" val="3620477785"/>
                    </a:ext>
                  </a:extLst>
                </a:gridCol>
                <a:gridCol w="313276">
                  <a:extLst>
                    <a:ext uri="{9D8B030D-6E8A-4147-A177-3AD203B41FA5}">
                      <a16:colId xmlns:a16="http://schemas.microsoft.com/office/drawing/2014/main" val="775618037"/>
                    </a:ext>
                  </a:extLst>
                </a:gridCol>
                <a:gridCol w="313276">
                  <a:extLst>
                    <a:ext uri="{9D8B030D-6E8A-4147-A177-3AD203B41FA5}">
                      <a16:colId xmlns:a16="http://schemas.microsoft.com/office/drawing/2014/main" val="287719580"/>
                    </a:ext>
                  </a:extLst>
                </a:gridCol>
                <a:gridCol w="251740">
                  <a:extLst>
                    <a:ext uri="{9D8B030D-6E8A-4147-A177-3AD203B41FA5}">
                      <a16:colId xmlns:a16="http://schemas.microsoft.com/office/drawing/2014/main" val="4201412691"/>
                    </a:ext>
                  </a:extLst>
                </a:gridCol>
                <a:gridCol w="408376">
                  <a:extLst>
                    <a:ext uri="{9D8B030D-6E8A-4147-A177-3AD203B41FA5}">
                      <a16:colId xmlns:a16="http://schemas.microsoft.com/office/drawing/2014/main" val="1876922055"/>
                    </a:ext>
                  </a:extLst>
                </a:gridCol>
                <a:gridCol w="425159">
                  <a:extLst>
                    <a:ext uri="{9D8B030D-6E8A-4147-A177-3AD203B41FA5}">
                      <a16:colId xmlns:a16="http://schemas.microsoft.com/office/drawing/2014/main" val="1126859657"/>
                    </a:ext>
                  </a:extLst>
                </a:gridCol>
                <a:gridCol w="425159">
                  <a:extLst>
                    <a:ext uri="{9D8B030D-6E8A-4147-A177-3AD203B41FA5}">
                      <a16:colId xmlns:a16="http://schemas.microsoft.com/office/drawing/2014/main" val="1047283767"/>
                    </a:ext>
                  </a:extLst>
                </a:gridCol>
                <a:gridCol w="374812">
                  <a:extLst>
                    <a:ext uri="{9D8B030D-6E8A-4147-A177-3AD203B41FA5}">
                      <a16:colId xmlns:a16="http://schemas.microsoft.com/office/drawing/2014/main" val="1442889504"/>
                    </a:ext>
                  </a:extLst>
                </a:gridCol>
                <a:gridCol w="492289">
                  <a:extLst>
                    <a:ext uri="{9D8B030D-6E8A-4147-A177-3AD203B41FA5}">
                      <a16:colId xmlns:a16="http://schemas.microsoft.com/office/drawing/2014/main" val="1315757164"/>
                    </a:ext>
                  </a:extLst>
                </a:gridCol>
                <a:gridCol w="392712">
                  <a:extLst>
                    <a:ext uri="{9D8B030D-6E8A-4147-A177-3AD203B41FA5}">
                      <a16:colId xmlns:a16="http://schemas.microsoft.com/office/drawing/2014/main" val="4195686691"/>
                    </a:ext>
                  </a:extLst>
                </a:gridCol>
                <a:gridCol w="248383">
                  <a:extLst>
                    <a:ext uri="{9D8B030D-6E8A-4147-A177-3AD203B41FA5}">
                      <a16:colId xmlns:a16="http://schemas.microsoft.com/office/drawing/2014/main" val="3683151194"/>
                    </a:ext>
                  </a:extLst>
                </a:gridCol>
              </a:tblGrid>
              <a:tr h="30586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Číslo řádku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Identifikace školy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projektu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Obec s rozšířenou působností -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Obec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Obsah projektu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Výdaje projektu  v Kč </a:t>
                      </a:r>
                      <a:r>
                        <a:rPr lang="pl-PL" sz="4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1)</a:t>
                      </a:r>
                      <a:endParaRPr lang="pl-PL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Předpokládaný termín realizace měsíc, rok</a:t>
                      </a:r>
                    </a:p>
                  </a:txBody>
                  <a:tcPr marL="3303" marR="3303" marT="330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 projektu </a:t>
                      </a:r>
                      <a:r>
                        <a:rPr lang="cs-CZ" sz="9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2)</a:t>
                      </a:r>
                      <a:endParaRPr lang="cs-CZ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Stav připravenosti projektu k realizaci </a:t>
                      </a:r>
                    </a:p>
                  </a:txBody>
                  <a:tcPr marL="3303" marR="3303" marT="330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488268"/>
                  </a:ext>
                </a:extLst>
              </a:tr>
              <a:tr h="12410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školy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Zřizovatel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IČ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IZO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 IZO školy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celkové výdaje projektu 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toho předpokládané výdaje EFRR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zahájení realizace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ukončení realizace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vazbou na podporovanou oblast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rekonstrukce učeben neúplných škol v CLLD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zázemí pro školní poradenské pracoviště 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vnitřní/venkovní zázemí pro komunitní aktivity vedoucí k sociální inkluzi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budování zázemí družin a školních klubů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konektivita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stručný popis např. zpracovaná PD, zajištěné výkupy, výběr dodavatele</a:t>
                      </a: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vydané stavební povolení ano/ne</a:t>
                      </a: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3756946"/>
                  </a:ext>
                </a:extLst>
              </a:tr>
              <a:tr h="66939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cizí jazyky</a:t>
                      </a:r>
                      <a:b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přírodní vědy</a:t>
                      </a:r>
                      <a:r>
                        <a:rPr lang="cs-CZ" sz="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3)</a:t>
                      </a:r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b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polytech. vzdělávání</a:t>
                      </a:r>
                      <a:r>
                        <a:rPr lang="cs-CZ" sz="4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4)</a:t>
                      </a:r>
                      <a:endParaRPr lang="cs-CZ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práce s </a:t>
                      </a:r>
                      <a:r>
                        <a:rPr lang="cs-CZ" sz="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</a:t>
                      </a:r>
                      <a: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tech.</a:t>
                      </a:r>
                      <a:r>
                        <a:rPr lang="cs-CZ" sz="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5)</a:t>
                      </a:r>
                      <a:br>
                        <a:rPr lang="cs-CZ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s-CZ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303" marR="3303" marT="3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620168"/>
                  </a:ext>
                </a:extLst>
              </a:tr>
              <a:tr h="747114"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Základní škola a mateřská škola Slunečná, příspěvková organizace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Město Slunečná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75009900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107546159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600073017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Rekonstrukce učeben chemie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Slunečná 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Slunečná 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auto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Projekt je zaměřen na zkvalitnění výuky přírodovědných předmětů a zajištění bezbariérovosti. V rámci projektu budou zrekonstruovány a vybaveny odborné učebny chemie včetně skladu chemikálií.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210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0C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Rozpracovaná PD.</a:t>
                      </a:r>
                    </a:p>
                  </a:txBody>
                  <a:tcPr marL="3303" marR="3303" marT="3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Ne.</a:t>
                      </a:r>
                    </a:p>
                  </a:txBody>
                  <a:tcPr marL="3303" marR="3303" marT="3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453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42919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D71D4705A81C45888711C301951CA3" ma:contentTypeVersion="8" ma:contentTypeDescription="Create a new document." ma:contentTypeScope="" ma:versionID="4d2504fa5e05eb729d6c8325da82d799">
  <xsd:schema xmlns:xsd="http://www.w3.org/2001/XMLSchema" xmlns:xs="http://www.w3.org/2001/XMLSchema" xmlns:p="http://schemas.microsoft.com/office/2006/metadata/properties" xmlns:ns2="1afa0bf5-9b29-4a82-a7dd-2ff5aef5659c" xmlns:ns3="7f488231-a473-4606-8d11-a0c0514f434a" targetNamespace="http://schemas.microsoft.com/office/2006/metadata/properties" ma:root="true" ma:fieldsID="300979ae057f470ae90a90ff20cd0e41" ns2:_="" ns3:_="">
    <xsd:import namespace="1afa0bf5-9b29-4a82-a7dd-2ff5aef5659c"/>
    <xsd:import namespace="7f488231-a473-4606-8d11-a0c0514f43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fa0bf5-9b29-4a82-a7dd-2ff5aef565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488231-a473-4606-8d11-a0c0514f434a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B93ED4-E1A0-4580-BC8B-CA1BD3E3FB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2578C9-97DF-4E30-B0F4-07B0CE903DD6}">
  <ds:schemaRefs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7f488231-a473-4606-8d11-a0c0514f434a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1afa0bf5-9b29-4a82-a7dd-2ff5aef5659c"/>
  </ds:schemaRefs>
</ds:datastoreItem>
</file>

<file path=customXml/itemProps3.xml><?xml version="1.0" encoding="utf-8"?>
<ds:datastoreItem xmlns:ds="http://schemas.openxmlformats.org/officeDocument/2006/customXml" ds:itemID="{7378FF93-0AC6-4211-BDAA-09BAFFC89A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fa0bf5-9b29-4a82-a7dd-2ff5aef5659c"/>
    <ds:schemaRef ds:uri="7f488231-a473-4606-8d11-a0c0514f43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3305</TotalTime>
  <Words>1502</Words>
  <Application>Microsoft Office PowerPoint</Application>
  <PresentationFormat>Širokoúhlá obrazovka</PresentationFormat>
  <Paragraphs>307</Paragraphs>
  <Slides>9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Wingdings</vt:lpstr>
      <vt:lpstr>Motiv Office</vt:lpstr>
      <vt:lpstr>Vlastní návrh</vt:lpstr>
      <vt:lpstr>Základní informace k tabulkám investičních priorit  </vt:lpstr>
      <vt:lpstr>Vzory tabulek investičních priorit</vt:lpstr>
      <vt:lpstr>Vzory tabulek investičních priorit</vt:lpstr>
      <vt:lpstr>Vzory tabulek investičních priorit</vt:lpstr>
      <vt:lpstr>Způsob výpočtu předpokládaných výdajů EFRR</vt:lpstr>
      <vt:lpstr>Příklad kontroly tabulek</vt:lpstr>
      <vt:lpstr>Příklad kontroly tabulek</vt:lpstr>
      <vt:lpstr>Příklad kontroly tabulek</vt:lpstr>
      <vt:lpstr>Příklad kontroly tabulek</vt:lpstr>
    </vt:vector>
  </TitlesOfParts>
  <Company>MSMT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Čejková Michaela</dc:creator>
  <dc:description/>
  <cp:lastModifiedBy>Karabínová Radmila</cp:lastModifiedBy>
  <cp:revision>316</cp:revision>
  <cp:lastPrinted>2018-11-05T13:20:08Z</cp:lastPrinted>
  <dcterms:created xsi:type="dcterms:W3CDTF">2016-01-08T09:04:23Z</dcterms:created>
  <dcterms:modified xsi:type="dcterms:W3CDTF">2022-01-24T07:51:49Z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0x01010003D71D4705A81C45888711C301951CA3</vt:lpwstr>
  </property>
  <property fmtid="{D5CDD505-2E9C-101B-9397-08002B2CF9AE}" pid="3" name="_dlc_DocIdItemGuid">
    <vt:lpwstr>20075d4c-3348-4e43-8bca-2b3d9f040a50</vt:lpwstr>
  </property>
  <property fmtid="{D5CDD505-2E9C-101B-9397-08002B2CF9AE}" pid="4" name="Komentář">
    <vt:lpwstr>předepsané písmo Cabliri, daná velikost a barva písma</vt:lpwstr>
  </property>
</Properties>
</file>